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charts/chart1.xml" ContentType="application/vnd.openxmlformats-officedocument.drawingml.chart+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charts/chart2.xml" ContentType="application/vnd.openxmlformats-officedocument.drawingml.chart+xml"/>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charts/chart3.xml" ContentType="application/vnd.openxmlformats-officedocument.drawingml.chart+xml"/>
  <Override PartName="/ppt/media/image16.jpeg" ContentType="image/jpeg"/>
  <Override PartName="/ppt/charts/chart4.xml" ContentType="application/vnd.openxmlformats-officedocument.drawingml.chart+xml"/>
  <Override PartName="/ppt/media/image17.jpeg" ContentType="image/jpeg"/>
  <Override PartName="/ppt/media/image18.jpeg" ContentType="image/jpeg"/>
  <Override PartName="/ppt/media/image19.jpeg" ContentType="image/jpeg"/>
  <Override PartName="/ppt/charts/chart5.xml" ContentType="application/vnd.openxmlformats-officedocument.drawingml.chart+xml"/>
  <Override PartName="/ppt/media/image20.jpeg" ContentType="image/jpeg"/>
  <Override PartName="/ppt/charts/chart6.xml" ContentType="application/vnd.openxmlformats-officedocument.drawingml.chart+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312" u="none">
                <a:solidFill>
                  <a:srgbClr val="000000"/>
                </a:solidFill>
                <a:effectLst/>
                <a:latin typeface="Arial"/>
              </a:defRPr>
            </a:pPr>
            <a:r>
              <a:rPr b="1" i="0" strike="noStrike" sz="312" u="none">
                <a:solidFill>
                  <a:srgbClr val="000000"/>
                </a:solidFill>
                <a:effectLst/>
                <a:latin typeface="Arial"/>
              </a:rPr>
              <a:t>3-D Column 1</a:t>
            </a:r>
          </a:p>
        </c:rich>
      </c:tx>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1"/>
          <c:h val="1"/>
        </c:manualLayout>
      </c:layout>
      <c:bar3DChart>
        <c:barDir val="col"/>
        <c:grouping val="clustered"/>
        <c:varyColors val="0"/>
        <c:ser>
          <c:idx val="0"/>
          <c:order val="0"/>
          <c:tx>
            <c:v>3-D Column 1</c:v>
          </c:tx>
          <c:spPr>
            <a:solidFill>
              <a:srgbClr val="FFCC00"/>
            </a:solidFill>
            <a:ln w="12700" cap="flat">
              <a:noFill/>
              <a:prstDash val="solid"/>
              <a:bevel/>
            </a:ln>
            <a:effectLst/>
          </c:spPr>
          <c:invertIfNegative val="0"/>
          <c:dPt>
            <c:idx val="0"/>
            <c:spPr>
              <a:solidFill>
                <a:srgbClr val="FFCC00"/>
              </a:solidFill>
              <a:ln w="12700" cap="flat">
                <a:noFill/>
                <a:prstDash val="solid"/>
                <a:bevel/>
              </a:ln>
              <a:effectLst/>
            </c:spPr>
          </c:dPt>
          <c:dPt>
            <c:idx val="1"/>
            <c:spPr>
              <a:solidFill>
                <a:srgbClr val="FFFF00"/>
              </a:solidFill>
              <a:ln w="12700" cap="flat">
                <a:noFill/>
                <a:prstDash val="solid"/>
                <a:bevel/>
              </a:ln>
              <a:effectLst/>
            </c:spPr>
          </c:dPt>
          <c:dPt>
            <c:idx val="2"/>
            <c:spPr>
              <a:solidFill>
                <a:srgbClr val="00FF00"/>
              </a:solidFill>
              <a:ln w="12700" cap="flat">
                <a:noFill/>
                <a:prstDash val="solid"/>
                <a:bevel/>
              </a:ln>
              <a:effectLst/>
            </c:spPr>
          </c:dPt>
          <c:dLbls>
            <c:dLbl>
              <c:idx val="0"/>
              <c:numFmt formatCode="0%" sourceLinked="0"/>
              <c:txPr>
                <a:bodyPr/>
                <a:lstStyle/>
                <a:p>
                  <a:pPr lvl="0">
                    <a:defRPr b="1" i="0" strike="noStrike" sz="858" u="none">
                      <a:solidFill>
                        <a:srgbClr val="000000"/>
                      </a:solidFill>
                      <a:effectLst/>
                      <a:latin typeface="Arial"/>
                    </a:defRPr>
                  </a:pPr>
                  <a:r>
                    <a:rPr b="1" i="0" strike="noStrike" sz="858"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858" u="none">
                      <a:solidFill>
                        <a:srgbClr val="000000"/>
                      </a:solidFill>
                      <a:effectLst/>
                      <a:latin typeface="Arial"/>
                    </a:defRPr>
                  </a:pPr>
                  <a:r>
                    <a:rPr b="1" i="0" strike="noStrike" sz="858"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858" u="none">
                      <a:solidFill>
                        <a:srgbClr val="000000"/>
                      </a:solidFill>
                      <a:effectLst/>
                      <a:latin typeface="Arial"/>
                    </a:defRPr>
                  </a:pPr>
                  <a:r>
                    <a:rPr b="1" i="0" strike="noStrike" sz="858"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858" u="none">
                    <a:solidFill>
                      <a:srgbClr val="000000"/>
                    </a:solidFill>
                    <a:effectLst/>
                    <a:latin typeface="Arial"/>
                  </a:defRPr>
                </a:pPr>
                <a:r>
                  <a:rPr b="1" i="0" strike="noStrike" sz="858"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468"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312"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383" u="none">
                <a:solidFill>
                  <a:srgbClr val="000000"/>
                </a:solidFill>
                <a:effectLst/>
                <a:latin typeface="Arial"/>
              </a:defRPr>
            </a:pPr>
            <a:r>
              <a:rPr b="1" i="0" strike="noStrike" sz="383" u="none">
                <a:solidFill>
                  <a:srgbClr val="000000"/>
                </a:solidFill>
                <a:effectLst/>
                <a:latin typeface="Arial"/>
              </a:rPr>
              <a:t>3-D Column 1</a:t>
            </a:r>
          </a:p>
        </c:rich>
      </c:tx>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1"/>
          <c:h val="1"/>
        </c:manualLayout>
      </c:layout>
      <c:bar3DChart>
        <c:barDir val="col"/>
        <c:grouping val="clustered"/>
        <c:varyColors val="0"/>
        <c:ser>
          <c:idx val="0"/>
          <c:order val="0"/>
          <c:tx>
            <c:v>3-D Column 1</c:v>
          </c:tx>
          <c:spPr>
            <a:solidFill>
              <a:srgbClr val="FFCC00"/>
            </a:solidFill>
            <a:ln w="12700" cap="flat">
              <a:noFill/>
              <a:prstDash val="solid"/>
              <a:bevel/>
            </a:ln>
            <a:effectLst/>
          </c:spPr>
          <c:invertIfNegative val="0"/>
          <c:dPt>
            <c:idx val="0"/>
            <c:spPr>
              <a:solidFill>
                <a:srgbClr val="FFCC00"/>
              </a:solidFill>
              <a:ln w="12700" cap="flat">
                <a:noFill/>
                <a:prstDash val="solid"/>
                <a:bevel/>
              </a:ln>
              <a:effectLst/>
            </c:spPr>
          </c:dPt>
          <c:dPt>
            <c:idx val="1"/>
            <c:spPr>
              <a:solidFill>
                <a:srgbClr val="FFFF00"/>
              </a:solidFill>
              <a:ln w="12700" cap="flat">
                <a:noFill/>
                <a:prstDash val="solid"/>
                <a:bevel/>
              </a:ln>
              <a:effectLst/>
            </c:spPr>
          </c:dPt>
          <c:dPt>
            <c:idx val="2"/>
            <c:spPr>
              <a:solidFill>
                <a:srgbClr val="00FF00"/>
              </a:solidFill>
              <a:ln w="12700" cap="flat">
                <a:noFill/>
                <a:prstDash val="solid"/>
                <a:bevel/>
              </a:ln>
              <a:effectLst/>
            </c:spPr>
          </c:dPt>
          <c:dLbls>
            <c:dLbl>
              <c:idx val="0"/>
              <c:numFmt formatCode="0%" sourceLinked="0"/>
              <c:txPr>
                <a:bodyPr/>
                <a:lstStyle/>
                <a:p>
                  <a:pPr lvl="0">
                    <a:defRPr b="1" i="0" strike="noStrike" sz="1053" u="none">
                      <a:solidFill>
                        <a:srgbClr val="000000"/>
                      </a:solidFill>
                      <a:effectLst/>
                      <a:latin typeface="Arial"/>
                    </a:defRPr>
                  </a:pPr>
                  <a:r>
                    <a:rPr b="1" i="0" strike="noStrike" sz="1053"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053" u="none">
                      <a:solidFill>
                        <a:srgbClr val="000000"/>
                      </a:solidFill>
                      <a:effectLst/>
                      <a:latin typeface="Arial"/>
                    </a:defRPr>
                  </a:pPr>
                  <a:r>
                    <a:rPr b="1" i="0" strike="noStrike" sz="1053"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053" u="none">
                      <a:solidFill>
                        <a:srgbClr val="000000"/>
                      </a:solidFill>
                      <a:effectLst/>
                      <a:latin typeface="Arial"/>
                    </a:defRPr>
                  </a:pPr>
                  <a:r>
                    <a:rPr b="1" i="0" strike="noStrike" sz="1053"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053" u="none">
                    <a:solidFill>
                      <a:srgbClr val="000000"/>
                    </a:solidFill>
                    <a:effectLst/>
                    <a:latin typeface="Arial"/>
                  </a:defRPr>
                </a:pPr>
                <a:r>
                  <a:rPr b="1" i="0" strike="noStrike" sz="1053"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574"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383"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78" u="none">
                <a:solidFill>
                  <a:srgbClr val="000000"/>
                </a:solidFill>
                <a:effectLst/>
                <a:latin typeface="Arial"/>
              </a:defRPr>
            </a:pPr>
            <a:r>
              <a:rPr b="1" i="0" strike="noStrike" sz="478" u="none">
                <a:solidFill>
                  <a:srgbClr val="000000"/>
                </a:solidFill>
                <a:effectLst/>
                <a:latin typeface="Arial"/>
              </a:rPr>
              <a:t>3-D Column 1</a:t>
            </a:r>
          </a:p>
        </c:rich>
      </c:tx>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1"/>
          <c:h val="1"/>
        </c:manualLayout>
      </c:layout>
      <c:bar3DChart>
        <c:barDir val="col"/>
        <c:grouping val="clustered"/>
        <c:varyColors val="0"/>
        <c:ser>
          <c:idx val="0"/>
          <c:order val="0"/>
          <c:tx>
            <c:v>3-D Column 1</c:v>
          </c:tx>
          <c:spPr>
            <a:solidFill>
              <a:srgbClr val="FFCC00"/>
            </a:solidFill>
            <a:ln w="12700" cap="flat">
              <a:noFill/>
              <a:prstDash val="solid"/>
              <a:bevel/>
            </a:ln>
            <a:effectLst/>
          </c:spPr>
          <c:invertIfNegative val="0"/>
          <c:dPt>
            <c:idx val="0"/>
            <c:spPr>
              <a:solidFill>
                <a:srgbClr val="FFCC00"/>
              </a:solidFill>
              <a:ln w="12700" cap="flat">
                <a:noFill/>
                <a:prstDash val="solid"/>
                <a:bevel/>
              </a:ln>
              <a:effectLst/>
            </c:spPr>
          </c:dPt>
          <c:dPt>
            <c:idx val="1"/>
            <c:spPr>
              <a:solidFill>
                <a:srgbClr val="FFFF00"/>
              </a:solidFill>
              <a:ln w="12700" cap="flat">
                <a:noFill/>
                <a:prstDash val="solid"/>
                <a:bevel/>
              </a:ln>
              <a:effectLst/>
            </c:spPr>
          </c:dPt>
          <c:dPt>
            <c:idx val="2"/>
            <c:spPr>
              <a:solidFill>
                <a:srgbClr val="00FF00"/>
              </a:solidFill>
              <a:ln w="12700" cap="flat">
                <a:noFill/>
                <a:prstDash val="solid"/>
                <a:bevel/>
              </a:ln>
              <a:effectLst/>
            </c:spPr>
          </c:dPt>
          <c:dLbls>
            <c:dLbl>
              <c:idx val="0"/>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17"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78"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78" u="none">
                <a:solidFill>
                  <a:srgbClr val="000000"/>
                </a:solidFill>
                <a:effectLst/>
                <a:latin typeface="Arial"/>
              </a:defRPr>
            </a:pPr>
            <a:r>
              <a:rPr b="1" i="0" strike="noStrike" sz="478" u="none">
                <a:solidFill>
                  <a:srgbClr val="000000"/>
                </a:solidFill>
                <a:effectLst/>
                <a:latin typeface="Arial"/>
              </a:rPr>
              <a:t>3-D Column 1</a:t>
            </a:r>
          </a:p>
        </c:rich>
      </c:tx>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1"/>
          <c:h val="1"/>
        </c:manualLayout>
      </c:layout>
      <c:bar3DChart>
        <c:barDir val="col"/>
        <c:grouping val="clustered"/>
        <c:varyColors val="0"/>
        <c:ser>
          <c:idx val="0"/>
          <c:order val="0"/>
          <c:tx>
            <c:v>3-D Column 1</c:v>
          </c:tx>
          <c:spPr>
            <a:solidFill>
              <a:srgbClr val="FFCC00"/>
            </a:solidFill>
            <a:ln w="12700" cap="flat">
              <a:noFill/>
              <a:prstDash val="solid"/>
              <a:bevel/>
            </a:ln>
            <a:effectLst/>
          </c:spPr>
          <c:invertIfNegative val="0"/>
          <c:dPt>
            <c:idx val="0"/>
            <c:spPr>
              <a:solidFill>
                <a:srgbClr val="FFCC00"/>
              </a:solidFill>
              <a:ln w="12700" cap="flat">
                <a:noFill/>
                <a:prstDash val="solid"/>
                <a:bevel/>
              </a:ln>
              <a:effectLst/>
            </c:spPr>
          </c:dPt>
          <c:dPt>
            <c:idx val="1"/>
            <c:spPr>
              <a:solidFill>
                <a:srgbClr val="FFFF00"/>
              </a:solidFill>
              <a:ln w="12700" cap="flat">
                <a:noFill/>
                <a:prstDash val="solid"/>
                <a:bevel/>
              </a:ln>
              <a:effectLst/>
            </c:spPr>
          </c:dPt>
          <c:dPt>
            <c:idx val="2"/>
            <c:spPr>
              <a:solidFill>
                <a:srgbClr val="00FF00"/>
              </a:solidFill>
              <a:ln w="12700" cap="flat">
                <a:noFill/>
                <a:prstDash val="solid"/>
                <a:bevel/>
              </a:ln>
              <a:effectLst/>
            </c:spPr>
          </c:dPt>
          <c:dLbls>
            <c:dLbl>
              <c:idx val="0"/>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17"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78"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78" u="none">
                <a:solidFill>
                  <a:srgbClr val="000000"/>
                </a:solidFill>
                <a:effectLst/>
                <a:latin typeface="Arial"/>
              </a:defRPr>
            </a:pPr>
            <a:r>
              <a:rPr b="1" i="0" strike="noStrike" sz="478" u="none">
                <a:solidFill>
                  <a:srgbClr val="000000"/>
                </a:solidFill>
                <a:effectLst/>
                <a:latin typeface="Arial"/>
              </a:rPr>
              <a:t>3-D Column 1</a:t>
            </a:r>
          </a:p>
        </c:rich>
      </c:tx>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1"/>
          <c:h val="1"/>
        </c:manualLayout>
      </c:layout>
      <c:bar3DChart>
        <c:barDir val="col"/>
        <c:grouping val="clustered"/>
        <c:varyColors val="0"/>
        <c:ser>
          <c:idx val="0"/>
          <c:order val="0"/>
          <c:tx>
            <c:v>3-D Column 1</c:v>
          </c:tx>
          <c:spPr>
            <a:solidFill>
              <a:srgbClr val="FFCC00"/>
            </a:solidFill>
            <a:ln w="12700" cap="flat">
              <a:noFill/>
              <a:prstDash val="solid"/>
              <a:bevel/>
            </a:ln>
            <a:effectLst/>
          </c:spPr>
          <c:invertIfNegative val="0"/>
          <c:dPt>
            <c:idx val="0"/>
            <c:spPr>
              <a:solidFill>
                <a:srgbClr val="FFCC00"/>
              </a:solidFill>
              <a:ln w="12700" cap="flat">
                <a:noFill/>
                <a:prstDash val="solid"/>
                <a:bevel/>
              </a:ln>
              <a:effectLst/>
            </c:spPr>
          </c:dPt>
          <c:dPt>
            <c:idx val="1"/>
            <c:spPr>
              <a:solidFill>
                <a:srgbClr val="FFFF00"/>
              </a:solidFill>
              <a:ln w="12700" cap="flat">
                <a:noFill/>
                <a:prstDash val="solid"/>
                <a:bevel/>
              </a:ln>
              <a:effectLst/>
            </c:spPr>
          </c:dPt>
          <c:dPt>
            <c:idx val="2"/>
            <c:spPr>
              <a:solidFill>
                <a:srgbClr val="00FF00"/>
              </a:solidFill>
              <a:ln w="12700" cap="flat">
                <a:noFill/>
                <a:prstDash val="solid"/>
                <a:bevel/>
              </a:ln>
              <a:effectLst/>
            </c:spPr>
          </c:dPt>
          <c:dLbls>
            <c:dLbl>
              <c:idx val="0"/>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14" u="none">
                    <a:solidFill>
                      <a:srgbClr val="000000"/>
                    </a:solidFill>
                    <a:effectLst/>
                    <a:latin typeface="Arial"/>
                  </a:defRPr>
                </a:pPr>
                <a:r>
                  <a:rPr b="1" i="0" strike="noStrike" sz="1314"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17"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78"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288" u="none">
                <a:solidFill>
                  <a:srgbClr val="000000"/>
                </a:solidFill>
                <a:effectLst/>
                <a:latin typeface="Arial"/>
              </a:defRPr>
            </a:pPr>
            <a:r>
              <a:rPr b="1" i="0" strike="noStrike" sz="288" u="none">
                <a:solidFill>
                  <a:srgbClr val="000000"/>
                </a:solidFill>
                <a:effectLst/>
                <a:latin typeface="Arial"/>
              </a:rPr>
              <a:t>3-D Column 1</a:t>
            </a:r>
          </a:p>
        </c:rich>
      </c:tx>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1"/>
          <c:h val="1"/>
        </c:manualLayout>
      </c:layout>
      <c:bar3DChart>
        <c:barDir val="col"/>
        <c:grouping val="clustered"/>
        <c:varyColors val="0"/>
        <c:ser>
          <c:idx val="0"/>
          <c:order val="0"/>
          <c:tx>
            <c:v>3-D Column 1</c:v>
          </c:tx>
          <c:spPr>
            <a:solidFill>
              <a:srgbClr val="FFCC00"/>
            </a:solidFill>
            <a:ln w="12700" cap="flat">
              <a:noFill/>
              <a:prstDash val="solid"/>
              <a:bevel/>
            </a:ln>
            <a:effectLst/>
          </c:spPr>
          <c:invertIfNegative val="0"/>
          <c:dPt>
            <c:idx val="0"/>
            <c:spPr>
              <a:solidFill>
                <a:srgbClr val="FFCC00"/>
              </a:solidFill>
              <a:ln w="12700" cap="flat">
                <a:noFill/>
                <a:prstDash val="solid"/>
                <a:bevel/>
              </a:ln>
              <a:effectLst/>
            </c:spPr>
          </c:dPt>
          <c:dPt>
            <c:idx val="1"/>
            <c:spPr>
              <a:solidFill>
                <a:srgbClr val="FFFF00"/>
              </a:solidFill>
              <a:ln w="12700" cap="flat">
                <a:noFill/>
                <a:prstDash val="solid"/>
                <a:bevel/>
              </a:ln>
              <a:effectLst/>
            </c:spPr>
          </c:dPt>
          <c:dPt>
            <c:idx val="2"/>
            <c:spPr>
              <a:solidFill>
                <a:srgbClr val="00FF00"/>
              </a:solidFill>
              <a:ln w="12700" cap="flat">
                <a:noFill/>
                <a:prstDash val="solid"/>
                <a:bevel/>
              </a:ln>
              <a:effectLst/>
            </c:spPr>
          </c:dPt>
          <c:dLbls>
            <c:dLbl>
              <c:idx val="0"/>
              <c:numFmt formatCode="0%" sourceLinked="0"/>
              <c:txPr>
                <a:bodyPr/>
                <a:lstStyle/>
                <a:p>
                  <a:pPr lvl="0">
                    <a:defRPr b="1" i="0" strike="noStrike" sz="793" u="none">
                      <a:solidFill>
                        <a:srgbClr val="000000"/>
                      </a:solidFill>
                      <a:effectLst/>
                      <a:latin typeface="Arial"/>
                    </a:defRPr>
                  </a:pPr>
                  <a:r>
                    <a:rPr b="1" i="0" strike="noStrike" sz="793"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793" u="none">
                      <a:solidFill>
                        <a:srgbClr val="000000"/>
                      </a:solidFill>
                      <a:effectLst/>
                      <a:latin typeface="Arial"/>
                    </a:defRPr>
                  </a:pPr>
                  <a:r>
                    <a:rPr b="1" i="0" strike="noStrike" sz="793"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793" u="none">
                      <a:solidFill>
                        <a:srgbClr val="000000"/>
                      </a:solidFill>
                      <a:effectLst/>
                      <a:latin typeface="Arial"/>
                    </a:defRPr>
                  </a:pPr>
                  <a:r>
                    <a:rPr b="1" i="0" strike="noStrike" sz="793"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793" u="none">
                    <a:solidFill>
                      <a:srgbClr val="000000"/>
                    </a:solidFill>
                    <a:effectLst/>
                    <a:latin typeface="Arial"/>
                  </a:defRPr>
                </a:pPr>
                <a:r>
                  <a:rPr b="1" i="0" strike="noStrike" sz="793"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432"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288"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lvl="0"/>
          </a:p>
        </p:txBody>
      </p:sp>
      <p:sp>
        <p:nvSpPr>
          <p:cNvPr id="137" name="Shape 13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18.png"/><Relationship Id="rId11"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jpe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6.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3" name="Shape 13"/>
          <p:cNvSpPr/>
          <p:nvPr>
            <p:ph type="title"/>
          </p:nvPr>
        </p:nvSpPr>
        <p:spPr>
          <a:prstGeom prst="rect">
            <a:avLst/>
          </a:prstGeom>
        </p:spPr>
        <p:txBody>
          <a:bodyPr/>
          <a:lstStyle/>
          <a:p>
            <a:pPr lvl="0"/>
          </a:p>
        </p:txBody>
      </p:sp>
      <p:sp>
        <p:nvSpPr>
          <p:cNvPr id="14" name="Shape 14"/>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11"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112" name="09_Pre-Algbra Nav_Bar.png"/>
          <p:cNvPicPr/>
          <p:nvPr/>
        </p:nvPicPr>
        <p:blipFill>
          <a:blip r:embed="rId3">
            <a:extLst/>
          </a:blip>
          <a:srcRect l="0" t="0" r="9271" b="2941"/>
          <a:stretch>
            <a:fillRect/>
          </a:stretch>
        </p:blipFill>
        <p:spPr>
          <a:xfrm>
            <a:off x="847724" y="6067424"/>
            <a:ext cx="8296277" cy="785814"/>
          </a:xfrm>
          <a:prstGeom prst="rect">
            <a:avLst/>
          </a:prstGeom>
          <a:ln w="12700">
            <a:miter lim="400000"/>
          </a:ln>
        </p:spPr>
      </p:pic>
      <p:pic>
        <p:nvPicPr>
          <p:cNvPr id="113" name="09_PAlg-Back.png"/>
          <p:cNvPicPr/>
          <p:nvPr/>
        </p:nvPicPr>
        <p:blipFill>
          <a:blip r:embed="rId4">
            <a:extLst/>
          </a:blip>
          <a:stretch>
            <a:fillRect/>
          </a:stretch>
        </p:blipFill>
        <p:spPr>
          <a:xfrm>
            <a:off x="8020050" y="6315075"/>
            <a:ext cx="441325" cy="441325"/>
          </a:xfrm>
          <a:prstGeom prst="rect">
            <a:avLst/>
          </a:prstGeom>
          <a:ln w="12700">
            <a:miter lim="400000"/>
          </a:ln>
        </p:spPr>
      </p:pic>
      <p:pic>
        <p:nvPicPr>
          <p:cNvPr id="114" name="09_PAlg-Forward.png"/>
          <p:cNvPicPr/>
          <p:nvPr/>
        </p:nvPicPr>
        <p:blipFill>
          <a:blip r:embed="rId5">
            <a:extLst/>
          </a:blip>
          <a:stretch>
            <a:fillRect/>
          </a:stretch>
        </p:blipFill>
        <p:spPr>
          <a:xfrm>
            <a:off x="8416925" y="6315075"/>
            <a:ext cx="441325" cy="441325"/>
          </a:xfrm>
          <a:prstGeom prst="rect">
            <a:avLst/>
          </a:prstGeom>
          <a:ln w="12700">
            <a:miter lim="400000"/>
          </a:ln>
        </p:spPr>
      </p:pic>
      <p:pic>
        <p:nvPicPr>
          <p:cNvPr id="115"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116" name="09_PAlg-Ch Resources.png"/>
          <p:cNvPicPr/>
          <p:nvPr/>
        </p:nvPicPr>
        <p:blipFill>
          <a:blip r:embed="rId7">
            <a:extLst/>
          </a:blip>
          <a:stretch>
            <a:fillRect/>
          </a:stretch>
        </p:blipFill>
        <p:spPr>
          <a:xfrm>
            <a:off x="6400800" y="6315075"/>
            <a:ext cx="990600" cy="441325"/>
          </a:xfrm>
          <a:prstGeom prst="rect">
            <a:avLst/>
          </a:prstGeom>
          <a:ln w="12700">
            <a:miter lim="400000"/>
          </a:ln>
        </p:spPr>
      </p:pic>
      <p:pic>
        <p:nvPicPr>
          <p:cNvPr id="117" name="09PreAlg LNHeader05-02.png"/>
          <p:cNvPicPr/>
          <p:nvPr/>
        </p:nvPicPr>
        <p:blipFill>
          <a:blip r:embed="rId8">
            <a:extLst/>
          </a:blip>
          <a:stretch>
            <a:fillRect/>
          </a:stretch>
        </p:blipFill>
        <p:spPr>
          <a:xfrm>
            <a:off x="0" y="-28575"/>
            <a:ext cx="1143000" cy="641350"/>
          </a:xfrm>
          <a:prstGeom prst="rect">
            <a:avLst/>
          </a:prstGeom>
          <a:ln w="12700">
            <a:miter lim="400000"/>
          </a:ln>
        </p:spPr>
      </p:pic>
      <p:pic>
        <p:nvPicPr>
          <p:cNvPr id="118" name="09_ALG2 LTHeader5-2.png"/>
          <p:cNvPicPr/>
          <p:nvPr/>
        </p:nvPicPr>
        <p:blipFill>
          <a:blip r:embed="rId9">
            <a:extLst/>
          </a:blip>
          <a:stretch>
            <a:fillRect/>
          </a:stretch>
        </p:blipFill>
        <p:spPr>
          <a:xfrm>
            <a:off x="1819275" y="0"/>
            <a:ext cx="7324725" cy="419100"/>
          </a:xfrm>
          <a:prstGeom prst="rect">
            <a:avLst/>
          </a:prstGeom>
          <a:ln w="12700">
            <a:miter lim="400000"/>
          </a:ln>
        </p:spPr>
      </p:pic>
      <p:pic>
        <p:nvPicPr>
          <p:cNvPr id="119" name="Real World Ex_6.png"/>
          <p:cNvPicPr/>
          <p:nvPr/>
        </p:nvPicPr>
        <p:blipFill>
          <a:blip r:embed="rId10">
            <a:extLst/>
          </a:blip>
          <a:stretch>
            <a:fillRect/>
          </a:stretch>
        </p:blipFill>
        <p:spPr>
          <a:xfrm>
            <a:off x="581025" y="657225"/>
            <a:ext cx="6738938" cy="2990850"/>
          </a:xfrm>
          <a:prstGeom prst="rect">
            <a:avLst/>
          </a:prstGeom>
          <a:ln w="12700">
            <a:miter lim="400000"/>
          </a:ln>
        </p:spPr>
      </p:pic>
      <p:pic>
        <p:nvPicPr>
          <p:cNvPr id="120" name="09_PAlg-Online.png"/>
          <p:cNvPicPr/>
          <p:nvPr/>
        </p:nvPicPr>
        <p:blipFill>
          <a:blip r:embed="rId11">
            <a:extLst/>
          </a:blip>
          <a:stretch>
            <a:fillRect/>
          </a:stretch>
        </p:blipFill>
        <p:spPr>
          <a:xfrm>
            <a:off x="5854700" y="6315075"/>
            <a:ext cx="441325" cy="441325"/>
          </a:xfrm>
          <a:prstGeom prst="rect">
            <a:avLst/>
          </a:prstGeom>
          <a:ln w="12700">
            <a:miter lim="400000"/>
          </a:ln>
        </p:spPr>
      </p:pic>
      <p:sp>
        <p:nvSpPr>
          <p:cNvPr id="121" name="Shape 121"/>
          <p:cNvSpPr/>
          <p:nvPr>
            <p:ph type="title"/>
          </p:nvPr>
        </p:nvSpPr>
        <p:spPr>
          <a:prstGeom prst="rect">
            <a:avLst/>
          </a:prstGeom>
        </p:spPr>
        <p:txBody>
          <a:bodyPr/>
          <a:lstStyle/>
          <a:p>
            <a:pPr lvl="0"/>
          </a:p>
        </p:txBody>
      </p:sp>
      <p:sp>
        <p:nvSpPr>
          <p:cNvPr id="122" name="Shape 122"/>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24" name="09_ALG2 EndOf.jpeg"/>
          <p:cNvPicPr/>
          <p:nvPr/>
        </p:nvPicPr>
        <p:blipFill>
          <a:blip r:embed="rId2">
            <a:extLst/>
          </a:blip>
          <a:stretch>
            <a:fillRect/>
          </a:stretch>
        </p:blipFill>
        <p:spPr>
          <a:xfrm>
            <a:off x="0" y="0"/>
            <a:ext cx="9144000" cy="6858000"/>
          </a:xfrm>
          <a:prstGeom prst="rect">
            <a:avLst/>
          </a:prstGeom>
          <a:ln w="12700">
            <a:miter lim="400000"/>
          </a:ln>
        </p:spPr>
      </p:pic>
      <p:pic>
        <p:nvPicPr>
          <p:cNvPr id="125" name="09_ALG2  Int_01A.png"/>
          <p:cNvPicPr/>
          <p:nvPr/>
        </p:nvPicPr>
        <p:blipFill>
          <a:blip r:embed="rId3">
            <a:extLst/>
          </a:blip>
          <a:stretch>
            <a:fillRect/>
          </a:stretch>
        </p:blipFill>
        <p:spPr>
          <a:xfrm>
            <a:off x="0" y="0"/>
            <a:ext cx="9144000" cy="6856413"/>
          </a:xfrm>
          <a:prstGeom prst="rect">
            <a:avLst/>
          </a:prstGeom>
          <a:ln w="12700">
            <a:miter lim="400000"/>
          </a:ln>
        </p:spPr>
      </p:pic>
      <p:pic>
        <p:nvPicPr>
          <p:cNvPr id="126" name="09_Pre-Algbra Nav_Bar.png"/>
          <p:cNvPicPr/>
          <p:nvPr/>
        </p:nvPicPr>
        <p:blipFill>
          <a:blip r:embed="rId4">
            <a:extLst/>
          </a:blip>
          <a:srcRect l="0" t="0" r="9271" b="2941"/>
          <a:stretch>
            <a:fillRect/>
          </a:stretch>
        </p:blipFill>
        <p:spPr>
          <a:xfrm>
            <a:off x="847724" y="6067424"/>
            <a:ext cx="8296277" cy="785814"/>
          </a:xfrm>
          <a:prstGeom prst="rect">
            <a:avLst/>
          </a:prstGeom>
          <a:ln w="12700">
            <a:miter lim="400000"/>
          </a:ln>
        </p:spPr>
      </p:pic>
      <p:pic>
        <p:nvPicPr>
          <p:cNvPr id="127" name="09_PAlg-Back.png"/>
          <p:cNvPicPr/>
          <p:nvPr/>
        </p:nvPicPr>
        <p:blipFill>
          <a:blip r:embed="rId5">
            <a:extLst/>
          </a:blip>
          <a:stretch>
            <a:fillRect/>
          </a:stretch>
        </p:blipFill>
        <p:spPr>
          <a:xfrm>
            <a:off x="8020050" y="6315075"/>
            <a:ext cx="441325" cy="441325"/>
          </a:xfrm>
          <a:prstGeom prst="rect">
            <a:avLst/>
          </a:prstGeom>
          <a:ln w="12700">
            <a:miter lim="400000"/>
          </a:ln>
        </p:spPr>
      </p:pic>
      <p:pic>
        <p:nvPicPr>
          <p:cNvPr id="128"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129" name="09_PAlg-ForwardDEAD.png"/>
          <p:cNvPicPr/>
          <p:nvPr/>
        </p:nvPicPr>
        <p:blipFill>
          <a:blip r:embed="rId7">
            <a:extLst/>
          </a:blip>
          <a:stretch>
            <a:fillRect/>
          </a:stretch>
        </p:blipFill>
        <p:spPr>
          <a:xfrm>
            <a:off x="8416925" y="6315075"/>
            <a:ext cx="441325" cy="441325"/>
          </a:xfrm>
          <a:prstGeom prst="rect">
            <a:avLst/>
          </a:prstGeom>
          <a:ln w="12700">
            <a:miter lim="400000"/>
          </a:ln>
        </p:spPr>
      </p:pic>
      <p:pic>
        <p:nvPicPr>
          <p:cNvPr id="130" name="09_PAlg-Ch Resources.png"/>
          <p:cNvPicPr/>
          <p:nvPr/>
        </p:nvPicPr>
        <p:blipFill>
          <a:blip r:embed="rId8">
            <a:extLst/>
          </a:blip>
          <a:stretch>
            <a:fillRect/>
          </a:stretch>
        </p:blipFill>
        <p:spPr>
          <a:xfrm>
            <a:off x="6400800" y="6315075"/>
            <a:ext cx="990600" cy="441325"/>
          </a:xfrm>
          <a:prstGeom prst="rect">
            <a:avLst/>
          </a:prstGeom>
          <a:ln w="12700">
            <a:miter lim="400000"/>
          </a:ln>
        </p:spPr>
      </p:pic>
      <p:pic>
        <p:nvPicPr>
          <p:cNvPr id="131" name="09PreAlg LNHeader05-02.png"/>
          <p:cNvPicPr/>
          <p:nvPr/>
        </p:nvPicPr>
        <p:blipFill>
          <a:blip r:embed="rId9">
            <a:extLst/>
          </a:blip>
          <a:stretch>
            <a:fillRect/>
          </a:stretch>
        </p:blipFill>
        <p:spPr>
          <a:xfrm>
            <a:off x="0" y="-28575"/>
            <a:ext cx="1143000" cy="641350"/>
          </a:xfrm>
          <a:prstGeom prst="rect">
            <a:avLst/>
          </a:prstGeom>
          <a:ln w="12700">
            <a:miter lim="400000"/>
          </a:ln>
        </p:spPr>
      </p:pic>
      <p:pic>
        <p:nvPicPr>
          <p:cNvPr id="132" name="09_ALG2 LTHeader5-2.png"/>
          <p:cNvPicPr/>
          <p:nvPr/>
        </p:nvPicPr>
        <p:blipFill>
          <a:blip r:embed="rId10">
            <a:extLst/>
          </a:blip>
          <a:stretch>
            <a:fillRect/>
          </a:stretch>
        </p:blipFill>
        <p:spPr>
          <a:xfrm>
            <a:off x="1819275" y="0"/>
            <a:ext cx="7324725" cy="419100"/>
          </a:xfrm>
          <a:prstGeom prst="rect">
            <a:avLst/>
          </a:prstGeom>
          <a:ln w="12700">
            <a:miter lim="400000"/>
          </a:ln>
        </p:spPr>
      </p:pic>
      <p:pic>
        <p:nvPicPr>
          <p:cNvPr id="133" name="09_PAlg-Online.png"/>
          <p:cNvPicPr/>
          <p:nvPr/>
        </p:nvPicPr>
        <p:blipFill>
          <a:blip r:embed="rId11">
            <a:extLst/>
          </a:blip>
          <a:stretch>
            <a:fillRect/>
          </a:stretch>
        </p:blipFill>
        <p:spPr>
          <a:xfrm>
            <a:off x="5854700" y="6315075"/>
            <a:ext cx="441325" cy="441325"/>
          </a:xfrm>
          <a:prstGeom prst="rect">
            <a:avLst/>
          </a:prstGeom>
          <a:ln w="12700">
            <a:miter lim="400000"/>
          </a:ln>
        </p:spPr>
      </p:pic>
      <p:sp>
        <p:nvSpPr>
          <p:cNvPr id="134" name="Shape 134"/>
          <p:cNvSpPr/>
          <p:nvPr>
            <p:ph type="title"/>
          </p:nvPr>
        </p:nvSpPr>
        <p:spPr>
          <a:prstGeom prst="rect">
            <a:avLst/>
          </a:prstGeom>
        </p:spPr>
        <p:txBody>
          <a:bodyPr/>
          <a:lstStyle/>
          <a:p>
            <a:pPr lvl="0"/>
          </a:p>
        </p:txBody>
      </p:sp>
      <p:sp>
        <p:nvSpPr>
          <p:cNvPr id="135" name="Shape 135"/>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0">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p>
        </p:txBody>
      </p:sp>
      <p:sp>
        <p:nvSpPr>
          <p:cNvPr id="17" name="Shape 17"/>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9" name="5Min Check.png"/>
          <p:cNvPicPr/>
          <p:nvPr/>
        </p:nvPicPr>
        <p:blipFill>
          <a:blip r:embed="rId2">
            <a:extLst/>
          </a:blip>
          <a:stretch>
            <a:fillRect/>
          </a:stretch>
        </p:blipFill>
        <p:spPr>
          <a:xfrm>
            <a:off x="598487" y="657225"/>
            <a:ext cx="6792913" cy="625475"/>
          </a:xfrm>
          <a:prstGeom prst="rect">
            <a:avLst/>
          </a:prstGeom>
          <a:ln w="12700">
            <a:miter lim="400000"/>
          </a:ln>
        </p:spPr>
      </p:pic>
      <p:pic>
        <p:nvPicPr>
          <p:cNvPr id="20" name="09_ALG2  Int_01A.png"/>
          <p:cNvPicPr/>
          <p:nvPr/>
        </p:nvPicPr>
        <p:blipFill>
          <a:blip r:embed="rId3">
            <a:extLst/>
          </a:blip>
          <a:stretch>
            <a:fillRect/>
          </a:stretch>
        </p:blipFill>
        <p:spPr>
          <a:xfrm>
            <a:off x="0" y="0"/>
            <a:ext cx="9144000" cy="6856413"/>
          </a:xfrm>
          <a:prstGeom prst="rect">
            <a:avLst/>
          </a:prstGeom>
          <a:ln w="12700">
            <a:miter lim="400000"/>
          </a:ln>
        </p:spPr>
      </p:pic>
      <p:pic>
        <p:nvPicPr>
          <p:cNvPr id="21" name="09_Pre-Algbra Nav_Bar.png"/>
          <p:cNvPicPr/>
          <p:nvPr/>
        </p:nvPicPr>
        <p:blipFill>
          <a:blip r:embed="rId4">
            <a:extLst/>
          </a:blip>
          <a:srcRect l="0" t="0" r="9271" b="2941"/>
          <a:stretch>
            <a:fillRect/>
          </a:stretch>
        </p:blipFill>
        <p:spPr>
          <a:xfrm>
            <a:off x="847724" y="6067424"/>
            <a:ext cx="8296277" cy="785814"/>
          </a:xfrm>
          <a:prstGeom prst="rect">
            <a:avLst/>
          </a:prstGeom>
          <a:ln w="12700">
            <a:miter lim="400000"/>
          </a:ln>
        </p:spPr>
      </p:pic>
      <p:pic>
        <p:nvPicPr>
          <p:cNvPr id="22" name="09_PAlg-Back.png"/>
          <p:cNvPicPr/>
          <p:nvPr/>
        </p:nvPicPr>
        <p:blipFill>
          <a:blip r:embed="rId5">
            <a:extLst/>
          </a:blip>
          <a:stretch>
            <a:fillRect/>
          </a:stretch>
        </p:blipFill>
        <p:spPr>
          <a:xfrm>
            <a:off x="8020050" y="6315075"/>
            <a:ext cx="441325" cy="441325"/>
          </a:xfrm>
          <a:prstGeom prst="rect">
            <a:avLst/>
          </a:prstGeom>
          <a:ln w="12700">
            <a:miter lim="400000"/>
          </a:ln>
        </p:spPr>
      </p:pic>
      <p:pic>
        <p:nvPicPr>
          <p:cNvPr id="23" name="09_PAlg-Forward.png"/>
          <p:cNvPicPr/>
          <p:nvPr/>
        </p:nvPicPr>
        <p:blipFill>
          <a:blip r:embed="rId6">
            <a:extLst/>
          </a:blip>
          <a:stretch>
            <a:fillRect/>
          </a:stretch>
        </p:blipFill>
        <p:spPr>
          <a:xfrm>
            <a:off x="8416925" y="6315075"/>
            <a:ext cx="441325" cy="441325"/>
          </a:xfrm>
          <a:prstGeom prst="rect">
            <a:avLst/>
          </a:prstGeom>
          <a:ln w="12700">
            <a:miter lim="400000"/>
          </a:ln>
        </p:spPr>
      </p:pic>
      <p:pic>
        <p:nvPicPr>
          <p:cNvPr id="24" name="09_PAlg-Home.png"/>
          <p:cNvPicPr/>
          <p:nvPr/>
        </p:nvPicPr>
        <p:blipFill>
          <a:blip r:embed="rId7">
            <a:extLst/>
          </a:blip>
          <a:stretch>
            <a:fillRect/>
          </a:stretch>
        </p:blipFill>
        <p:spPr>
          <a:xfrm>
            <a:off x="7515225" y="6315075"/>
            <a:ext cx="441325" cy="441325"/>
          </a:xfrm>
          <a:prstGeom prst="rect">
            <a:avLst/>
          </a:prstGeom>
          <a:ln w="12700">
            <a:miter lim="400000"/>
          </a:ln>
        </p:spPr>
      </p:pic>
      <p:pic>
        <p:nvPicPr>
          <p:cNvPr id="25" name="CheckPointICON.jpg"/>
          <p:cNvPicPr/>
          <p:nvPr/>
        </p:nvPicPr>
        <p:blipFill>
          <a:blip r:embed="rId8">
            <a:extLst/>
          </a:blip>
          <a:stretch>
            <a:fillRect/>
          </a:stretch>
        </p:blipFill>
        <p:spPr>
          <a:xfrm>
            <a:off x="7467600" y="776287"/>
            <a:ext cx="1222375" cy="376238"/>
          </a:xfrm>
          <a:prstGeom prst="rect">
            <a:avLst/>
          </a:prstGeom>
          <a:ln w="12700">
            <a:miter lim="400000"/>
          </a:ln>
        </p:spPr>
      </p:pic>
      <p:sp>
        <p:nvSpPr>
          <p:cNvPr id="26" name="Shape 26"/>
          <p:cNvSpPr/>
          <p:nvPr/>
        </p:nvSpPr>
        <p:spPr>
          <a:xfrm>
            <a:off x="3886200" y="800100"/>
            <a:ext cx="31242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a:solidFill>
                  <a:srgbClr val="18984C"/>
                </a:solidFill>
              </a:defRPr>
            </a:lvl1pPr>
          </a:lstStyle>
          <a:p>
            <a:pPr lvl="0">
              <a:defRPr b="0">
                <a:solidFill>
                  <a:srgbClr val="000000"/>
                </a:solidFill>
              </a:defRPr>
            </a:pPr>
            <a:r>
              <a:rPr b="1">
                <a:solidFill>
                  <a:srgbClr val="18984C"/>
                </a:solidFill>
              </a:rPr>
              <a:t>Over Lesson 5–1</a:t>
            </a:r>
          </a:p>
        </p:txBody>
      </p:sp>
      <p:pic>
        <p:nvPicPr>
          <p:cNvPr id="27" name="09_PAlg-Ch Resources.png"/>
          <p:cNvPicPr/>
          <p:nvPr/>
        </p:nvPicPr>
        <p:blipFill>
          <a:blip r:embed="rId9">
            <a:extLst/>
          </a:blip>
          <a:stretch>
            <a:fillRect/>
          </a:stretch>
        </p:blipFill>
        <p:spPr>
          <a:xfrm>
            <a:off x="6400800" y="6315075"/>
            <a:ext cx="990600" cy="441325"/>
          </a:xfrm>
          <a:prstGeom prst="rect">
            <a:avLst/>
          </a:prstGeom>
          <a:ln w="12700">
            <a:miter lim="400000"/>
          </a:ln>
        </p:spPr>
      </p:pic>
      <p:pic>
        <p:nvPicPr>
          <p:cNvPr id="28" name="09PreAlg LNHeader05-02.png"/>
          <p:cNvPicPr/>
          <p:nvPr/>
        </p:nvPicPr>
        <p:blipFill>
          <a:blip r:embed="rId10">
            <a:extLst/>
          </a:blip>
          <a:stretch>
            <a:fillRect/>
          </a:stretch>
        </p:blipFill>
        <p:spPr>
          <a:xfrm>
            <a:off x="0" y="-28575"/>
            <a:ext cx="1143000" cy="641350"/>
          </a:xfrm>
          <a:prstGeom prst="rect">
            <a:avLst/>
          </a:prstGeom>
          <a:ln w="12700">
            <a:miter lim="400000"/>
          </a:ln>
        </p:spPr>
      </p:pic>
      <p:pic>
        <p:nvPicPr>
          <p:cNvPr id="29" name="09_ALG2 LTHeader5-2.png"/>
          <p:cNvPicPr/>
          <p:nvPr/>
        </p:nvPicPr>
        <p:blipFill>
          <a:blip r:embed="rId11">
            <a:extLst/>
          </a:blip>
          <a:stretch>
            <a:fillRect/>
          </a:stretch>
        </p:blipFill>
        <p:spPr>
          <a:xfrm>
            <a:off x="1819275" y="0"/>
            <a:ext cx="7324725" cy="419100"/>
          </a:xfrm>
          <a:prstGeom prst="rect">
            <a:avLst/>
          </a:prstGeom>
          <a:ln w="12700">
            <a:miter lim="400000"/>
          </a:ln>
        </p:spPr>
      </p:pic>
      <p:pic>
        <p:nvPicPr>
          <p:cNvPr id="30" name="09_PAlg-Online.png"/>
          <p:cNvPicPr/>
          <p:nvPr/>
        </p:nvPicPr>
        <p:blipFill>
          <a:blip r:embed="rId12">
            <a:extLst/>
          </a:blip>
          <a:stretch>
            <a:fillRect/>
          </a:stretch>
        </p:blipFill>
        <p:spPr>
          <a:xfrm>
            <a:off x="5854700" y="6315075"/>
            <a:ext cx="441325" cy="441325"/>
          </a:xfrm>
          <a:prstGeom prst="rect">
            <a:avLst/>
          </a:prstGeom>
          <a:ln w="12700">
            <a:miter lim="400000"/>
          </a:ln>
        </p:spPr>
      </p:pic>
      <p:sp>
        <p:nvSpPr>
          <p:cNvPr id="31" name="Shape 31"/>
          <p:cNvSpPr/>
          <p:nvPr>
            <p:ph type="title"/>
          </p:nvPr>
        </p:nvSpPr>
        <p:spPr>
          <a:prstGeom prst="rect">
            <a:avLst/>
          </a:prstGeom>
        </p:spPr>
        <p:txBody>
          <a:bodyPr/>
          <a:lstStyle/>
          <a:p>
            <a:pPr lvl="0"/>
          </a:p>
        </p:txBody>
      </p:sp>
      <p:sp>
        <p:nvSpPr>
          <p:cNvPr id="32" name="Shape 32"/>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34"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35" name="09_Pre-Algbra Nav_Bar.png"/>
          <p:cNvPicPr/>
          <p:nvPr/>
        </p:nvPicPr>
        <p:blipFill>
          <a:blip r:embed="rId3">
            <a:extLst/>
          </a:blip>
          <a:srcRect l="0" t="0" r="9271" b="2941"/>
          <a:stretch>
            <a:fillRect/>
          </a:stretch>
        </p:blipFill>
        <p:spPr>
          <a:xfrm>
            <a:off x="847724" y="6067424"/>
            <a:ext cx="8296277" cy="785814"/>
          </a:xfrm>
          <a:prstGeom prst="rect">
            <a:avLst/>
          </a:prstGeom>
          <a:ln w="12700">
            <a:miter lim="400000"/>
          </a:ln>
        </p:spPr>
      </p:pic>
      <p:pic>
        <p:nvPicPr>
          <p:cNvPr id="36" name="09_PAlg-Back.png"/>
          <p:cNvPicPr/>
          <p:nvPr/>
        </p:nvPicPr>
        <p:blipFill>
          <a:blip r:embed="rId4">
            <a:extLst/>
          </a:blip>
          <a:stretch>
            <a:fillRect/>
          </a:stretch>
        </p:blipFill>
        <p:spPr>
          <a:xfrm>
            <a:off x="8020050" y="6315075"/>
            <a:ext cx="441325" cy="441325"/>
          </a:xfrm>
          <a:prstGeom prst="rect">
            <a:avLst/>
          </a:prstGeom>
          <a:ln w="12700">
            <a:miter lim="400000"/>
          </a:ln>
        </p:spPr>
      </p:pic>
      <p:pic>
        <p:nvPicPr>
          <p:cNvPr id="37" name="09_PAlg-Forward.png"/>
          <p:cNvPicPr/>
          <p:nvPr/>
        </p:nvPicPr>
        <p:blipFill>
          <a:blip r:embed="rId5">
            <a:extLst/>
          </a:blip>
          <a:stretch>
            <a:fillRect/>
          </a:stretch>
        </p:blipFill>
        <p:spPr>
          <a:xfrm>
            <a:off x="8416925" y="6315075"/>
            <a:ext cx="441325" cy="441325"/>
          </a:xfrm>
          <a:prstGeom prst="rect">
            <a:avLst/>
          </a:prstGeom>
          <a:ln w="12700">
            <a:miter lim="400000"/>
          </a:ln>
        </p:spPr>
      </p:pic>
      <p:pic>
        <p:nvPicPr>
          <p:cNvPr id="38"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39" name="09_PAlg-Ch Resources.png"/>
          <p:cNvPicPr/>
          <p:nvPr/>
        </p:nvPicPr>
        <p:blipFill>
          <a:blip r:embed="rId7">
            <a:extLst/>
          </a:blip>
          <a:stretch>
            <a:fillRect/>
          </a:stretch>
        </p:blipFill>
        <p:spPr>
          <a:xfrm>
            <a:off x="6400800" y="6315075"/>
            <a:ext cx="990600" cy="441325"/>
          </a:xfrm>
          <a:prstGeom prst="rect">
            <a:avLst/>
          </a:prstGeom>
          <a:ln w="12700">
            <a:miter lim="400000"/>
          </a:ln>
        </p:spPr>
      </p:pic>
      <p:pic>
        <p:nvPicPr>
          <p:cNvPr id="40" name="09PreAlg LNHeader05-02.png"/>
          <p:cNvPicPr/>
          <p:nvPr/>
        </p:nvPicPr>
        <p:blipFill>
          <a:blip r:embed="rId8">
            <a:extLst/>
          </a:blip>
          <a:stretch>
            <a:fillRect/>
          </a:stretch>
        </p:blipFill>
        <p:spPr>
          <a:xfrm>
            <a:off x="0" y="-28575"/>
            <a:ext cx="1143000" cy="641350"/>
          </a:xfrm>
          <a:prstGeom prst="rect">
            <a:avLst/>
          </a:prstGeom>
          <a:ln w="12700">
            <a:miter lim="400000"/>
          </a:ln>
        </p:spPr>
      </p:pic>
      <p:pic>
        <p:nvPicPr>
          <p:cNvPr id="41" name="09_ALG2 LTHeader5-2.png"/>
          <p:cNvPicPr/>
          <p:nvPr/>
        </p:nvPicPr>
        <p:blipFill>
          <a:blip r:embed="rId9">
            <a:extLst/>
          </a:blip>
          <a:stretch>
            <a:fillRect/>
          </a:stretch>
        </p:blipFill>
        <p:spPr>
          <a:xfrm>
            <a:off x="1819275" y="0"/>
            <a:ext cx="7324725" cy="419100"/>
          </a:xfrm>
          <a:prstGeom prst="rect">
            <a:avLst/>
          </a:prstGeom>
          <a:ln w="12700">
            <a:miter lim="400000"/>
          </a:ln>
        </p:spPr>
      </p:pic>
      <p:pic>
        <p:nvPicPr>
          <p:cNvPr id="42" name="09_PAlg-Online.png"/>
          <p:cNvPicPr/>
          <p:nvPr/>
        </p:nvPicPr>
        <p:blipFill>
          <a:blip r:embed="rId10">
            <a:extLst/>
          </a:blip>
          <a:stretch>
            <a:fillRect/>
          </a:stretch>
        </p:blipFill>
        <p:spPr>
          <a:xfrm>
            <a:off x="5854700" y="6315075"/>
            <a:ext cx="441325" cy="441325"/>
          </a:xfrm>
          <a:prstGeom prst="rect">
            <a:avLst/>
          </a:prstGeom>
          <a:ln w="12700">
            <a:miter lim="400000"/>
          </a:ln>
        </p:spPr>
      </p:pic>
      <p:sp>
        <p:nvSpPr>
          <p:cNvPr id="43" name="Shape 43"/>
          <p:cNvSpPr/>
          <p:nvPr>
            <p:ph type="title"/>
          </p:nvPr>
        </p:nvSpPr>
        <p:spPr>
          <a:prstGeom prst="rect">
            <a:avLst/>
          </a:prstGeom>
        </p:spPr>
        <p:txBody>
          <a:bodyPr/>
          <a:lstStyle/>
          <a:p>
            <a:pPr lvl="0"/>
          </a:p>
        </p:txBody>
      </p:sp>
      <p:sp>
        <p:nvSpPr>
          <p:cNvPr id="44" name="Shape 44"/>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46"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47" name="09_Pre-Algbra Nav_Bar.png"/>
          <p:cNvPicPr/>
          <p:nvPr/>
        </p:nvPicPr>
        <p:blipFill>
          <a:blip r:embed="rId3">
            <a:extLst/>
          </a:blip>
          <a:srcRect l="0" t="0" r="9271" b="2941"/>
          <a:stretch>
            <a:fillRect/>
          </a:stretch>
        </p:blipFill>
        <p:spPr>
          <a:xfrm>
            <a:off x="847724" y="6067424"/>
            <a:ext cx="8296277" cy="785814"/>
          </a:xfrm>
          <a:prstGeom prst="rect">
            <a:avLst/>
          </a:prstGeom>
          <a:ln w="12700">
            <a:miter lim="400000"/>
          </a:ln>
        </p:spPr>
      </p:pic>
      <p:pic>
        <p:nvPicPr>
          <p:cNvPr id="48" name="09_PAlg-Back.png"/>
          <p:cNvPicPr/>
          <p:nvPr/>
        </p:nvPicPr>
        <p:blipFill>
          <a:blip r:embed="rId4">
            <a:extLst/>
          </a:blip>
          <a:stretch>
            <a:fillRect/>
          </a:stretch>
        </p:blipFill>
        <p:spPr>
          <a:xfrm>
            <a:off x="8020050" y="6315075"/>
            <a:ext cx="441325" cy="441325"/>
          </a:xfrm>
          <a:prstGeom prst="rect">
            <a:avLst/>
          </a:prstGeom>
          <a:ln w="12700">
            <a:miter lim="400000"/>
          </a:ln>
        </p:spPr>
      </p:pic>
      <p:pic>
        <p:nvPicPr>
          <p:cNvPr id="49" name="09_PAlg-Forward.png"/>
          <p:cNvPicPr/>
          <p:nvPr/>
        </p:nvPicPr>
        <p:blipFill>
          <a:blip r:embed="rId5">
            <a:extLst/>
          </a:blip>
          <a:stretch>
            <a:fillRect/>
          </a:stretch>
        </p:blipFill>
        <p:spPr>
          <a:xfrm>
            <a:off x="8416925" y="6315075"/>
            <a:ext cx="441325" cy="441325"/>
          </a:xfrm>
          <a:prstGeom prst="rect">
            <a:avLst/>
          </a:prstGeom>
          <a:ln w="12700">
            <a:miter lim="400000"/>
          </a:ln>
        </p:spPr>
      </p:pic>
      <p:pic>
        <p:nvPicPr>
          <p:cNvPr id="50"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51"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52" name="09_PAlg-Ch Resources.png"/>
          <p:cNvPicPr/>
          <p:nvPr/>
        </p:nvPicPr>
        <p:blipFill>
          <a:blip r:embed="rId8">
            <a:extLst/>
          </a:blip>
          <a:stretch>
            <a:fillRect/>
          </a:stretch>
        </p:blipFill>
        <p:spPr>
          <a:xfrm>
            <a:off x="6400800" y="6315075"/>
            <a:ext cx="990600" cy="441325"/>
          </a:xfrm>
          <a:prstGeom prst="rect">
            <a:avLst/>
          </a:prstGeom>
          <a:ln w="12700">
            <a:miter lim="400000"/>
          </a:ln>
        </p:spPr>
      </p:pic>
      <p:pic>
        <p:nvPicPr>
          <p:cNvPr id="53" name="09PreAlg LNHeader05-02.png"/>
          <p:cNvPicPr/>
          <p:nvPr/>
        </p:nvPicPr>
        <p:blipFill>
          <a:blip r:embed="rId9">
            <a:extLst/>
          </a:blip>
          <a:stretch>
            <a:fillRect/>
          </a:stretch>
        </p:blipFill>
        <p:spPr>
          <a:xfrm>
            <a:off x="0" y="-28575"/>
            <a:ext cx="1143000" cy="641350"/>
          </a:xfrm>
          <a:prstGeom prst="rect">
            <a:avLst/>
          </a:prstGeom>
          <a:ln w="12700">
            <a:miter lim="400000"/>
          </a:ln>
        </p:spPr>
      </p:pic>
      <p:pic>
        <p:nvPicPr>
          <p:cNvPr id="54" name="09_ALG2 LTHeader5-2.png"/>
          <p:cNvPicPr/>
          <p:nvPr/>
        </p:nvPicPr>
        <p:blipFill>
          <a:blip r:embed="rId10">
            <a:extLst/>
          </a:blip>
          <a:stretch>
            <a:fillRect/>
          </a:stretch>
        </p:blipFill>
        <p:spPr>
          <a:xfrm>
            <a:off x="1819275" y="0"/>
            <a:ext cx="7324725" cy="419100"/>
          </a:xfrm>
          <a:prstGeom prst="rect">
            <a:avLst/>
          </a:prstGeom>
          <a:ln w="12700">
            <a:miter lim="400000"/>
          </a:ln>
        </p:spPr>
      </p:pic>
      <p:pic>
        <p:nvPicPr>
          <p:cNvPr id="55" name="09_PAlg-Online.png"/>
          <p:cNvPicPr/>
          <p:nvPr/>
        </p:nvPicPr>
        <p:blipFill>
          <a:blip r:embed="rId11">
            <a:extLst/>
          </a:blip>
          <a:stretch>
            <a:fillRect/>
          </a:stretch>
        </p:blipFill>
        <p:spPr>
          <a:xfrm>
            <a:off x="5854700" y="6315075"/>
            <a:ext cx="441325" cy="441325"/>
          </a:xfrm>
          <a:prstGeom prst="rect">
            <a:avLst/>
          </a:prstGeom>
          <a:ln w="12700">
            <a:miter lim="400000"/>
          </a:ln>
        </p:spPr>
      </p:pic>
      <p:sp>
        <p:nvSpPr>
          <p:cNvPr id="56" name="Shape 56"/>
          <p:cNvSpPr/>
          <p:nvPr>
            <p:ph type="title"/>
          </p:nvPr>
        </p:nvSpPr>
        <p:spPr>
          <a:prstGeom prst="rect">
            <a:avLst/>
          </a:prstGeom>
        </p:spPr>
        <p:txBody>
          <a:bodyPr/>
          <a:lstStyle/>
          <a:p>
            <a:pPr lvl="0"/>
          </a:p>
        </p:txBody>
      </p:sp>
      <p:sp>
        <p:nvSpPr>
          <p:cNvPr id="57" name="Shape 57"/>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9"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60" name="09_Pre-Algbra Nav_Bar.png"/>
          <p:cNvPicPr/>
          <p:nvPr/>
        </p:nvPicPr>
        <p:blipFill>
          <a:blip r:embed="rId3">
            <a:extLst/>
          </a:blip>
          <a:srcRect l="0" t="0" r="9271" b="2941"/>
          <a:stretch>
            <a:fillRect/>
          </a:stretch>
        </p:blipFill>
        <p:spPr>
          <a:xfrm>
            <a:off x="847724" y="6067424"/>
            <a:ext cx="8296277" cy="785814"/>
          </a:xfrm>
          <a:prstGeom prst="rect">
            <a:avLst/>
          </a:prstGeom>
          <a:ln w="12700">
            <a:miter lim="400000"/>
          </a:ln>
        </p:spPr>
      </p:pic>
      <p:pic>
        <p:nvPicPr>
          <p:cNvPr id="61" name="09_PAlg-Back.png"/>
          <p:cNvPicPr/>
          <p:nvPr/>
        </p:nvPicPr>
        <p:blipFill>
          <a:blip r:embed="rId4">
            <a:extLst/>
          </a:blip>
          <a:stretch>
            <a:fillRect/>
          </a:stretch>
        </p:blipFill>
        <p:spPr>
          <a:xfrm>
            <a:off x="8020050" y="6315075"/>
            <a:ext cx="441325" cy="441325"/>
          </a:xfrm>
          <a:prstGeom prst="rect">
            <a:avLst/>
          </a:prstGeom>
          <a:ln w="12700">
            <a:miter lim="400000"/>
          </a:ln>
        </p:spPr>
      </p:pic>
      <p:pic>
        <p:nvPicPr>
          <p:cNvPr id="62" name="09_PAlg-Forward.png"/>
          <p:cNvPicPr/>
          <p:nvPr/>
        </p:nvPicPr>
        <p:blipFill>
          <a:blip r:embed="rId5">
            <a:extLst/>
          </a:blip>
          <a:stretch>
            <a:fillRect/>
          </a:stretch>
        </p:blipFill>
        <p:spPr>
          <a:xfrm>
            <a:off x="8416925" y="6315075"/>
            <a:ext cx="441325" cy="441325"/>
          </a:xfrm>
          <a:prstGeom prst="rect">
            <a:avLst/>
          </a:prstGeom>
          <a:ln w="12700">
            <a:miter lim="400000"/>
          </a:ln>
        </p:spPr>
      </p:pic>
      <p:pic>
        <p:nvPicPr>
          <p:cNvPr id="63"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64" name="Example_2.png"/>
          <p:cNvPicPr/>
          <p:nvPr/>
        </p:nvPicPr>
        <p:blipFill>
          <a:blip r:embed="rId7">
            <a:extLst/>
          </a:blip>
          <a:stretch>
            <a:fillRect/>
          </a:stretch>
        </p:blipFill>
        <p:spPr>
          <a:xfrm>
            <a:off x="581025" y="657225"/>
            <a:ext cx="6738938" cy="2990850"/>
          </a:xfrm>
          <a:prstGeom prst="rect">
            <a:avLst/>
          </a:prstGeom>
          <a:ln w="12700">
            <a:miter lim="400000"/>
          </a:ln>
        </p:spPr>
      </p:pic>
      <p:pic>
        <p:nvPicPr>
          <p:cNvPr id="65" name="09_PAlg-Ch Resources.png"/>
          <p:cNvPicPr/>
          <p:nvPr/>
        </p:nvPicPr>
        <p:blipFill>
          <a:blip r:embed="rId8">
            <a:extLst/>
          </a:blip>
          <a:stretch>
            <a:fillRect/>
          </a:stretch>
        </p:blipFill>
        <p:spPr>
          <a:xfrm>
            <a:off x="6400800" y="6315075"/>
            <a:ext cx="990600" cy="441325"/>
          </a:xfrm>
          <a:prstGeom prst="rect">
            <a:avLst/>
          </a:prstGeom>
          <a:ln w="12700">
            <a:miter lim="400000"/>
          </a:ln>
        </p:spPr>
      </p:pic>
      <p:pic>
        <p:nvPicPr>
          <p:cNvPr id="66" name="09PreAlg LNHeader05-02.png"/>
          <p:cNvPicPr/>
          <p:nvPr/>
        </p:nvPicPr>
        <p:blipFill>
          <a:blip r:embed="rId9">
            <a:extLst/>
          </a:blip>
          <a:stretch>
            <a:fillRect/>
          </a:stretch>
        </p:blipFill>
        <p:spPr>
          <a:xfrm>
            <a:off x="0" y="-28575"/>
            <a:ext cx="1143000" cy="641350"/>
          </a:xfrm>
          <a:prstGeom prst="rect">
            <a:avLst/>
          </a:prstGeom>
          <a:ln w="12700">
            <a:miter lim="400000"/>
          </a:ln>
        </p:spPr>
      </p:pic>
      <p:pic>
        <p:nvPicPr>
          <p:cNvPr id="67" name="09_ALG2 LTHeader5-2.png"/>
          <p:cNvPicPr/>
          <p:nvPr/>
        </p:nvPicPr>
        <p:blipFill>
          <a:blip r:embed="rId10">
            <a:extLst/>
          </a:blip>
          <a:stretch>
            <a:fillRect/>
          </a:stretch>
        </p:blipFill>
        <p:spPr>
          <a:xfrm>
            <a:off x="1819275" y="0"/>
            <a:ext cx="7324725" cy="419100"/>
          </a:xfrm>
          <a:prstGeom prst="rect">
            <a:avLst/>
          </a:prstGeom>
          <a:ln w="12700">
            <a:miter lim="400000"/>
          </a:ln>
        </p:spPr>
      </p:pic>
      <p:pic>
        <p:nvPicPr>
          <p:cNvPr id="68" name="09_PAlg-Online.png"/>
          <p:cNvPicPr/>
          <p:nvPr/>
        </p:nvPicPr>
        <p:blipFill>
          <a:blip r:embed="rId11">
            <a:extLst/>
          </a:blip>
          <a:stretch>
            <a:fillRect/>
          </a:stretch>
        </p:blipFill>
        <p:spPr>
          <a:xfrm>
            <a:off x="5854700" y="6315075"/>
            <a:ext cx="441325" cy="441325"/>
          </a:xfrm>
          <a:prstGeom prst="rect">
            <a:avLst/>
          </a:prstGeom>
          <a:ln w="12700">
            <a:miter lim="400000"/>
          </a:ln>
        </p:spPr>
      </p:pic>
      <p:sp>
        <p:nvSpPr>
          <p:cNvPr id="69" name="Shape 69"/>
          <p:cNvSpPr/>
          <p:nvPr>
            <p:ph type="title"/>
          </p:nvPr>
        </p:nvSpPr>
        <p:spPr>
          <a:prstGeom prst="rect">
            <a:avLst/>
          </a:prstGeom>
        </p:spPr>
        <p:txBody>
          <a:bodyPr/>
          <a:lstStyle/>
          <a:p>
            <a:pPr lvl="0"/>
          </a:p>
        </p:txBody>
      </p:sp>
      <p:sp>
        <p:nvSpPr>
          <p:cNvPr id="70" name="Shape 70"/>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72"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73" name="09_Pre-Algbra Nav_Bar.png"/>
          <p:cNvPicPr/>
          <p:nvPr/>
        </p:nvPicPr>
        <p:blipFill>
          <a:blip r:embed="rId3">
            <a:extLst/>
          </a:blip>
          <a:srcRect l="0" t="0" r="9271" b="2941"/>
          <a:stretch>
            <a:fillRect/>
          </a:stretch>
        </p:blipFill>
        <p:spPr>
          <a:xfrm>
            <a:off x="847724" y="6067424"/>
            <a:ext cx="8296277" cy="785814"/>
          </a:xfrm>
          <a:prstGeom prst="rect">
            <a:avLst/>
          </a:prstGeom>
          <a:ln w="12700">
            <a:miter lim="400000"/>
          </a:ln>
        </p:spPr>
      </p:pic>
      <p:pic>
        <p:nvPicPr>
          <p:cNvPr id="74" name="09_PAlg-Back.png"/>
          <p:cNvPicPr/>
          <p:nvPr/>
        </p:nvPicPr>
        <p:blipFill>
          <a:blip r:embed="rId4">
            <a:extLst/>
          </a:blip>
          <a:stretch>
            <a:fillRect/>
          </a:stretch>
        </p:blipFill>
        <p:spPr>
          <a:xfrm>
            <a:off x="8020050" y="6315075"/>
            <a:ext cx="441325" cy="441325"/>
          </a:xfrm>
          <a:prstGeom prst="rect">
            <a:avLst/>
          </a:prstGeom>
          <a:ln w="12700">
            <a:miter lim="400000"/>
          </a:ln>
        </p:spPr>
      </p:pic>
      <p:pic>
        <p:nvPicPr>
          <p:cNvPr id="75" name="09_PAlg-Forward.png"/>
          <p:cNvPicPr/>
          <p:nvPr/>
        </p:nvPicPr>
        <p:blipFill>
          <a:blip r:embed="rId5">
            <a:extLst/>
          </a:blip>
          <a:stretch>
            <a:fillRect/>
          </a:stretch>
        </p:blipFill>
        <p:spPr>
          <a:xfrm>
            <a:off x="8416925" y="6315075"/>
            <a:ext cx="441325" cy="441325"/>
          </a:xfrm>
          <a:prstGeom prst="rect">
            <a:avLst/>
          </a:prstGeom>
          <a:ln w="12700">
            <a:miter lim="400000"/>
          </a:ln>
        </p:spPr>
      </p:pic>
      <p:pic>
        <p:nvPicPr>
          <p:cNvPr id="76"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77" name="Example_3.png"/>
          <p:cNvPicPr/>
          <p:nvPr/>
        </p:nvPicPr>
        <p:blipFill>
          <a:blip r:embed="rId7">
            <a:extLst/>
          </a:blip>
          <a:stretch>
            <a:fillRect/>
          </a:stretch>
        </p:blipFill>
        <p:spPr>
          <a:xfrm>
            <a:off x="581025" y="657225"/>
            <a:ext cx="6738938" cy="2990850"/>
          </a:xfrm>
          <a:prstGeom prst="rect">
            <a:avLst/>
          </a:prstGeom>
          <a:ln w="12700">
            <a:miter lim="400000"/>
          </a:ln>
        </p:spPr>
      </p:pic>
      <p:pic>
        <p:nvPicPr>
          <p:cNvPr id="78" name="09_PAlg-Ch Resources.png"/>
          <p:cNvPicPr/>
          <p:nvPr/>
        </p:nvPicPr>
        <p:blipFill>
          <a:blip r:embed="rId8">
            <a:extLst/>
          </a:blip>
          <a:stretch>
            <a:fillRect/>
          </a:stretch>
        </p:blipFill>
        <p:spPr>
          <a:xfrm>
            <a:off x="6400800" y="6315075"/>
            <a:ext cx="990600" cy="441325"/>
          </a:xfrm>
          <a:prstGeom prst="rect">
            <a:avLst/>
          </a:prstGeom>
          <a:ln w="12700">
            <a:miter lim="400000"/>
          </a:ln>
        </p:spPr>
      </p:pic>
      <p:pic>
        <p:nvPicPr>
          <p:cNvPr id="79" name="09PreAlg LNHeader05-02.png"/>
          <p:cNvPicPr/>
          <p:nvPr/>
        </p:nvPicPr>
        <p:blipFill>
          <a:blip r:embed="rId9">
            <a:extLst/>
          </a:blip>
          <a:stretch>
            <a:fillRect/>
          </a:stretch>
        </p:blipFill>
        <p:spPr>
          <a:xfrm>
            <a:off x="0" y="-28575"/>
            <a:ext cx="1143000" cy="641350"/>
          </a:xfrm>
          <a:prstGeom prst="rect">
            <a:avLst/>
          </a:prstGeom>
          <a:ln w="12700">
            <a:miter lim="400000"/>
          </a:ln>
        </p:spPr>
      </p:pic>
      <p:pic>
        <p:nvPicPr>
          <p:cNvPr id="80" name="09_ALG2 LTHeader5-2.png"/>
          <p:cNvPicPr/>
          <p:nvPr/>
        </p:nvPicPr>
        <p:blipFill>
          <a:blip r:embed="rId10">
            <a:extLst/>
          </a:blip>
          <a:stretch>
            <a:fillRect/>
          </a:stretch>
        </p:blipFill>
        <p:spPr>
          <a:xfrm>
            <a:off x="1819275" y="0"/>
            <a:ext cx="7324725" cy="419100"/>
          </a:xfrm>
          <a:prstGeom prst="rect">
            <a:avLst/>
          </a:prstGeom>
          <a:ln w="12700">
            <a:miter lim="400000"/>
          </a:ln>
        </p:spPr>
      </p:pic>
      <p:pic>
        <p:nvPicPr>
          <p:cNvPr id="81" name="09_PAlg-Online.png"/>
          <p:cNvPicPr/>
          <p:nvPr/>
        </p:nvPicPr>
        <p:blipFill>
          <a:blip r:embed="rId11">
            <a:extLst/>
          </a:blip>
          <a:stretch>
            <a:fillRect/>
          </a:stretch>
        </p:blipFill>
        <p:spPr>
          <a:xfrm>
            <a:off x="5854700" y="6315075"/>
            <a:ext cx="441325" cy="441325"/>
          </a:xfrm>
          <a:prstGeom prst="rect">
            <a:avLst/>
          </a:prstGeom>
          <a:ln w="12700">
            <a:miter lim="400000"/>
          </a:ln>
        </p:spPr>
      </p:pic>
      <p:sp>
        <p:nvSpPr>
          <p:cNvPr id="82" name="Shape 82"/>
          <p:cNvSpPr/>
          <p:nvPr>
            <p:ph type="title"/>
          </p:nvPr>
        </p:nvSpPr>
        <p:spPr>
          <a:prstGeom prst="rect">
            <a:avLst/>
          </a:prstGeom>
        </p:spPr>
        <p:txBody>
          <a:bodyPr/>
          <a:lstStyle/>
          <a:p>
            <a:pPr lvl="0"/>
          </a:p>
        </p:txBody>
      </p:sp>
      <p:sp>
        <p:nvSpPr>
          <p:cNvPr id="83" name="Shape 83"/>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85"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86" name="09_Pre-Algbra Nav_Bar.png"/>
          <p:cNvPicPr/>
          <p:nvPr/>
        </p:nvPicPr>
        <p:blipFill>
          <a:blip r:embed="rId3">
            <a:extLst/>
          </a:blip>
          <a:srcRect l="0" t="0" r="9271" b="2941"/>
          <a:stretch>
            <a:fillRect/>
          </a:stretch>
        </p:blipFill>
        <p:spPr>
          <a:xfrm>
            <a:off x="847724" y="6067424"/>
            <a:ext cx="8296277" cy="785814"/>
          </a:xfrm>
          <a:prstGeom prst="rect">
            <a:avLst/>
          </a:prstGeom>
          <a:ln w="12700">
            <a:miter lim="400000"/>
          </a:ln>
        </p:spPr>
      </p:pic>
      <p:pic>
        <p:nvPicPr>
          <p:cNvPr id="87" name="09_PAlg-Back.png"/>
          <p:cNvPicPr/>
          <p:nvPr/>
        </p:nvPicPr>
        <p:blipFill>
          <a:blip r:embed="rId4">
            <a:extLst/>
          </a:blip>
          <a:stretch>
            <a:fillRect/>
          </a:stretch>
        </p:blipFill>
        <p:spPr>
          <a:xfrm>
            <a:off x="8020050" y="6315075"/>
            <a:ext cx="441325" cy="441325"/>
          </a:xfrm>
          <a:prstGeom prst="rect">
            <a:avLst/>
          </a:prstGeom>
          <a:ln w="12700">
            <a:miter lim="400000"/>
          </a:ln>
        </p:spPr>
      </p:pic>
      <p:pic>
        <p:nvPicPr>
          <p:cNvPr id="88" name="09_PAlg-Forward.png"/>
          <p:cNvPicPr/>
          <p:nvPr/>
        </p:nvPicPr>
        <p:blipFill>
          <a:blip r:embed="rId5">
            <a:extLst/>
          </a:blip>
          <a:stretch>
            <a:fillRect/>
          </a:stretch>
        </p:blipFill>
        <p:spPr>
          <a:xfrm>
            <a:off x="8416925" y="6315075"/>
            <a:ext cx="441325" cy="441325"/>
          </a:xfrm>
          <a:prstGeom prst="rect">
            <a:avLst/>
          </a:prstGeom>
          <a:ln w="12700">
            <a:miter lim="400000"/>
          </a:ln>
        </p:spPr>
      </p:pic>
      <p:pic>
        <p:nvPicPr>
          <p:cNvPr id="89"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90"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91" name="09_PAlg-Ch Resources.png"/>
          <p:cNvPicPr/>
          <p:nvPr/>
        </p:nvPicPr>
        <p:blipFill>
          <a:blip r:embed="rId8">
            <a:extLst/>
          </a:blip>
          <a:stretch>
            <a:fillRect/>
          </a:stretch>
        </p:blipFill>
        <p:spPr>
          <a:xfrm>
            <a:off x="6400800" y="6315075"/>
            <a:ext cx="990600" cy="441325"/>
          </a:xfrm>
          <a:prstGeom prst="rect">
            <a:avLst/>
          </a:prstGeom>
          <a:ln w="12700">
            <a:miter lim="400000"/>
          </a:ln>
        </p:spPr>
      </p:pic>
      <p:pic>
        <p:nvPicPr>
          <p:cNvPr id="92" name="09PreAlg LNHeader05-02.png"/>
          <p:cNvPicPr/>
          <p:nvPr/>
        </p:nvPicPr>
        <p:blipFill>
          <a:blip r:embed="rId9">
            <a:extLst/>
          </a:blip>
          <a:stretch>
            <a:fillRect/>
          </a:stretch>
        </p:blipFill>
        <p:spPr>
          <a:xfrm>
            <a:off x="0" y="-28575"/>
            <a:ext cx="1143000" cy="641350"/>
          </a:xfrm>
          <a:prstGeom prst="rect">
            <a:avLst/>
          </a:prstGeom>
          <a:ln w="12700">
            <a:miter lim="400000"/>
          </a:ln>
        </p:spPr>
      </p:pic>
      <p:pic>
        <p:nvPicPr>
          <p:cNvPr id="93" name="09_ALG2 LTHeader5-2.png"/>
          <p:cNvPicPr/>
          <p:nvPr/>
        </p:nvPicPr>
        <p:blipFill>
          <a:blip r:embed="rId10">
            <a:extLst/>
          </a:blip>
          <a:stretch>
            <a:fillRect/>
          </a:stretch>
        </p:blipFill>
        <p:spPr>
          <a:xfrm>
            <a:off x="1819275" y="0"/>
            <a:ext cx="7324725" cy="419100"/>
          </a:xfrm>
          <a:prstGeom prst="rect">
            <a:avLst/>
          </a:prstGeom>
          <a:ln w="12700">
            <a:miter lim="400000"/>
          </a:ln>
        </p:spPr>
      </p:pic>
      <p:pic>
        <p:nvPicPr>
          <p:cNvPr id="94" name="09_PAlg-Online.png"/>
          <p:cNvPicPr/>
          <p:nvPr/>
        </p:nvPicPr>
        <p:blipFill>
          <a:blip r:embed="rId11">
            <a:extLst/>
          </a:blip>
          <a:stretch>
            <a:fillRect/>
          </a:stretch>
        </p:blipFill>
        <p:spPr>
          <a:xfrm>
            <a:off x="5854700" y="6315075"/>
            <a:ext cx="441325" cy="441325"/>
          </a:xfrm>
          <a:prstGeom prst="rect">
            <a:avLst/>
          </a:prstGeom>
          <a:ln w="12700">
            <a:miter lim="400000"/>
          </a:ln>
        </p:spPr>
      </p:pic>
      <p:sp>
        <p:nvSpPr>
          <p:cNvPr id="95" name="Shape 95"/>
          <p:cNvSpPr/>
          <p:nvPr>
            <p:ph type="title"/>
          </p:nvPr>
        </p:nvSpPr>
        <p:spPr>
          <a:prstGeom prst="rect">
            <a:avLst/>
          </a:prstGeom>
        </p:spPr>
        <p:txBody>
          <a:bodyPr/>
          <a:lstStyle/>
          <a:p>
            <a:pPr lvl="0"/>
          </a:p>
        </p:txBody>
      </p:sp>
      <p:sp>
        <p:nvSpPr>
          <p:cNvPr id="96" name="Shape 96"/>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8"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99" name="09_Pre-Algbra Nav_Bar.png"/>
          <p:cNvPicPr/>
          <p:nvPr/>
        </p:nvPicPr>
        <p:blipFill>
          <a:blip r:embed="rId3">
            <a:extLst/>
          </a:blip>
          <a:srcRect l="0" t="0" r="9271" b="2941"/>
          <a:stretch>
            <a:fillRect/>
          </a:stretch>
        </p:blipFill>
        <p:spPr>
          <a:xfrm>
            <a:off x="847724" y="6067424"/>
            <a:ext cx="8296277" cy="785814"/>
          </a:xfrm>
          <a:prstGeom prst="rect">
            <a:avLst/>
          </a:prstGeom>
          <a:ln w="12700">
            <a:miter lim="400000"/>
          </a:ln>
        </p:spPr>
      </p:pic>
      <p:pic>
        <p:nvPicPr>
          <p:cNvPr id="100" name="09_PAlg-Back.png"/>
          <p:cNvPicPr/>
          <p:nvPr/>
        </p:nvPicPr>
        <p:blipFill>
          <a:blip r:embed="rId4">
            <a:extLst/>
          </a:blip>
          <a:stretch>
            <a:fillRect/>
          </a:stretch>
        </p:blipFill>
        <p:spPr>
          <a:xfrm>
            <a:off x="8020050" y="6315075"/>
            <a:ext cx="441325" cy="441325"/>
          </a:xfrm>
          <a:prstGeom prst="rect">
            <a:avLst/>
          </a:prstGeom>
          <a:ln w="12700">
            <a:miter lim="400000"/>
          </a:ln>
        </p:spPr>
      </p:pic>
      <p:pic>
        <p:nvPicPr>
          <p:cNvPr id="101" name="09_PAlg-Forward.png"/>
          <p:cNvPicPr/>
          <p:nvPr/>
        </p:nvPicPr>
        <p:blipFill>
          <a:blip r:embed="rId5">
            <a:extLst/>
          </a:blip>
          <a:stretch>
            <a:fillRect/>
          </a:stretch>
        </p:blipFill>
        <p:spPr>
          <a:xfrm>
            <a:off x="8416925" y="6315075"/>
            <a:ext cx="441325" cy="441325"/>
          </a:xfrm>
          <a:prstGeom prst="rect">
            <a:avLst/>
          </a:prstGeom>
          <a:ln w="12700">
            <a:miter lim="400000"/>
          </a:ln>
        </p:spPr>
      </p:pic>
      <p:pic>
        <p:nvPicPr>
          <p:cNvPr id="102" name="09_PAlg-Home.png"/>
          <p:cNvPicPr/>
          <p:nvPr/>
        </p:nvPicPr>
        <p:blipFill>
          <a:blip r:embed="rId6">
            <a:extLst/>
          </a:blip>
          <a:stretch>
            <a:fillRect/>
          </a:stretch>
        </p:blipFill>
        <p:spPr>
          <a:xfrm>
            <a:off x="7515225" y="6315075"/>
            <a:ext cx="441325" cy="441325"/>
          </a:xfrm>
          <a:prstGeom prst="rect">
            <a:avLst/>
          </a:prstGeom>
          <a:ln w="12700">
            <a:miter lim="400000"/>
          </a:ln>
        </p:spPr>
      </p:pic>
      <p:pic>
        <p:nvPicPr>
          <p:cNvPr id="103"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104" name="09_PAlg-Ch Resources.png"/>
          <p:cNvPicPr/>
          <p:nvPr/>
        </p:nvPicPr>
        <p:blipFill>
          <a:blip r:embed="rId8">
            <a:extLst/>
          </a:blip>
          <a:stretch>
            <a:fillRect/>
          </a:stretch>
        </p:blipFill>
        <p:spPr>
          <a:xfrm>
            <a:off x="6400800" y="6315075"/>
            <a:ext cx="990600" cy="441325"/>
          </a:xfrm>
          <a:prstGeom prst="rect">
            <a:avLst/>
          </a:prstGeom>
          <a:ln w="12700">
            <a:miter lim="400000"/>
          </a:ln>
        </p:spPr>
      </p:pic>
      <p:pic>
        <p:nvPicPr>
          <p:cNvPr id="105" name="09PreAlg LNHeader05-02.png"/>
          <p:cNvPicPr/>
          <p:nvPr/>
        </p:nvPicPr>
        <p:blipFill>
          <a:blip r:embed="rId9">
            <a:extLst/>
          </a:blip>
          <a:stretch>
            <a:fillRect/>
          </a:stretch>
        </p:blipFill>
        <p:spPr>
          <a:xfrm>
            <a:off x="0" y="-28575"/>
            <a:ext cx="1143000" cy="641350"/>
          </a:xfrm>
          <a:prstGeom prst="rect">
            <a:avLst/>
          </a:prstGeom>
          <a:ln w="12700">
            <a:miter lim="400000"/>
          </a:ln>
        </p:spPr>
      </p:pic>
      <p:pic>
        <p:nvPicPr>
          <p:cNvPr id="106" name="09_ALG2 LTHeader5-2.png"/>
          <p:cNvPicPr/>
          <p:nvPr/>
        </p:nvPicPr>
        <p:blipFill>
          <a:blip r:embed="rId10">
            <a:extLst/>
          </a:blip>
          <a:stretch>
            <a:fillRect/>
          </a:stretch>
        </p:blipFill>
        <p:spPr>
          <a:xfrm>
            <a:off x="1819275" y="0"/>
            <a:ext cx="7324725" cy="419100"/>
          </a:xfrm>
          <a:prstGeom prst="rect">
            <a:avLst/>
          </a:prstGeom>
          <a:ln w="12700">
            <a:miter lim="400000"/>
          </a:ln>
        </p:spPr>
      </p:pic>
      <p:pic>
        <p:nvPicPr>
          <p:cNvPr id="107" name="09_PAlg-Online.png"/>
          <p:cNvPicPr/>
          <p:nvPr/>
        </p:nvPicPr>
        <p:blipFill>
          <a:blip r:embed="rId11">
            <a:extLst/>
          </a:blip>
          <a:stretch>
            <a:fillRect/>
          </a:stretch>
        </p:blipFill>
        <p:spPr>
          <a:xfrm>
            <a:off x="5854700" y="6315075"/>
            <a:ext cx="441325" cy="441325"/>
          </a:xfrm>
          <a:prstGeom prst="rect">
            <a:avLst/>
          </a:prstGeom>
          <a:ln w="12700">
            <a:miter lim="400000"/>
          </a:ln>
        </p:spPr>
      </p:pic>
      <p:sp>
        <p:nvSpPr>
          <p:cNvPr id="108" name="Shape 108"/>
          <p:cNvSpPr/>
          <p:nvPr>
            <p:ph type="title"/>
          </p:nvPr>
        </p:nvSpPr>
        <p:spPr>
          <a:prstGeom prst="rect">
            <a:avLst/>
          </a:prstGeom>
        </p:spPr>
        <p:txBody>
          <a:bodyPr/>
          <a:lstStyle/>
          <a:p>
            <a:pPr lvl="0"/>
          </a:p>
        </p:txBody>
      </p:sp>
      <p:sp>
        <p:nvSpPr>
          <p:cNvPr id="109" name="Shape 109"/>
          <p:cNvSpPr/>
          <p:nvPr>
            <p:ph type="body" idx="1"/>
          </p:nvPr>
        </p:nvSpPr>
        <p:spPr>
          <a:prstGeom prst="rect">
            <a:avLst/>
          </a:prstGeom>
        </p:spPr>
        <p:txBody>
          <a:bodyPr/>
          <a:lstStyle/>
          <a:p>
            <a:pPr lvl="0"/>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slideLayout" Target="../slideLayouts/slideLayout1.xml"/><Relationship Id="rId11" Type="http://schemas.openxmlformats.org/officeDocument/2006/relationships/slideLayout" Target="../slideLayouts/slideLayout2.xml"/><Relationship Id="rId12" Type="http://schemas.openxmlformats.org/officeDocument/2006/relationships/slideLayout" Target="../slideLayouts/slideLayout3.xml"/><Relationship Id="rId13" Type="http://schemas.openxmlformats.org/officeDocument/2006/relationships/slideLayout" Target="../slideLayouts/slideLayout4.xml"/><Relationship Id="rId14" Type="http://schemas.openxmlformats.org/officeDocument/2006/relationships/slideLayout" Target="../slideLayouts/slideLayout5.xml"/><Relationship Id="rId15" Type="http://schemas.openxmlformats.org/officeDocument/2006/relationships/slideLayout" Target="../slideLayouts/slideLayout6.xml"/><Relationship Id="rId16" Type="http://schemas.openxmlformats.org/officeDocument/2006/relationships/slideLayout" Target="../slideLayouts/slideLayout7.xml"/><Relationship Id="rId17" Type="http://schemas.openxmlformats.org/officeDocument/2006/relationships/slideLayout" Target="../slideLayouts/slideLayout8.xml"/><Relationship Id="rId18" Type="http://schemas.openxmlformats.org/officeDocument/2006/relationships/slideLayout" Target="../slideLayouts/slideLayout9.xml"/><Relationship Id="rId19" Type="http://schemas.openxmlformats.org/officeDocument/2006/relationships/slideLayout" Target="../slideLayouts/slideLayout10.xml"/><Relationship Id="rId2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ALG2  Int_01A.png"/>
          <p:cNvPicPr/>
          <p:nvPr/>
        </p:nvPicPr>
        <p:blipFill>
          <a:blip r:embed="rId2">
            <a:extLst/>
          </a:blip>
          <a:stretch>
            <a:fillRect/>
          </a:stretch>
        </p:blipFill>
        <p:spPr>
          <a:xfrm>
            <a:off x="0" y="0"/>
            <a:ext cx="9144000" cy="6856413"/>
          </a:xfrm>
          <a:prstGeom prst="rect">
            <a:avLst/>
          </a:prstGeom>
          <a:ln w="12700">
            <a:miter lim="400000"/>
          </a:ln>
        </p:spPr>
      </p:pic>
      <p:pic>
        <p:nvPicPr>
          <p:cNvPr id="3" name="09_Pre-Algbra Nav_Bar.png"/>
          <p:cNvPicPr/>
          <p:nvPr/>
        </p:nvPicPr>
        <p:blipFill>
          <a:blip r:embed="rId3">
            <a:extLst/>
          </a:blip>
          <a:srcRect l="0" t="0" r="19166" b="2941"/>
          <a:stretch>
            <a:fillRect/>
          </a:stretch>
        </p:blipFill>
        <p:spPr>
          <a:xfrm>
            <a:off x="1752600" y="6067424"/>
            <a:ext cx="7391400" cy="785814"/>
          </a:xfrm>
          <a:prstGeom prst="rect">
            <a:avLst/>
          </a:prstGeom>
          <a:ln w="12700">
            <a:miter lim="400000"/>
          </a:ln>
        </p:spPr>
      </p:pic>
      <p:pic>
        <p:nvPicPr>
          <p:cNvPr id="4" name="09_PAlg-Exit.png"/>
          <p:cNvPicPr/>
          <p:nvPr/>
        </p:nvPicPr>
        <p:blipFill>
          <a:blip r:embed="rId4">
            <a:extLst/>
          </a:blip>
          <a:stretch>
            <a:fillRect/>
          </a:stretch>
        </p:blipFill>
        <p:spPr>
          <a:xfrm>
            <a:off x="8396287" y="6315075"/>
            <a:ext cx="441326" cy="441325"/>
          </a:xfrm>
          <a:prstGeom prst="rect">
            <a:avLst/>
          </a:prstGeom>
          <a:ln w="12700">
            <a:miter lim="400000"/>
          </a:ln>
        </p:spPr>
      </p:pic>
      <p:pic>
        <p:nvPicPr>
          <p:cNvPr id="5" name="09_PAlg-Online.png"/>
          <p:cNvPicPr/>
          <p:nvPr/>
        </p:nvPicPr>
        <p:blipFill>
          <a:blip r:embed="rId5">
            <a:extLst/>
          </a:blip>
          <a:stretch>
            <a:fillRect/>
          </a:stretch>
        </p:blipFill>
        <p:spPr>
          <a:xfrm>
            <a:off x="6753225" y="6315075"/>
            <a:ext cx="441325" cy="441325"/>
          </a:xfrm>
          <a:prstGeom prst="rect">
            <a:avLst/>
          </a:prstGeom>
          <a:ln w="12700">
            <a:miter lim="400000"/>
          </a:ln>
        </p:spPr>
      </p:pic>
      <p:pic>
        <p:nvPicPr>
          <p:cNvPr id="6" name="Lesson Menu.png"/>
          <p:cNvPicPr/>
          <p:nvPr/>
        </p:nvPicPr>
        <p:blipFill>
          <a:blip r:embed="rId6">
            <a:extLst/>
          </a:blip>
          <a:stretch>
            <a:fillRect/>
          </a:stretch>
        </p:blipFill>
        <p:spPr>
          <a:xfrm>
            <a:off x="809625" y="685800"/>
            <a:ext cx="3683000" cy="1100138"/>
          </a:xfrm>
          <a:prstGeom prst="rect">
            <a:avLst/>
          </a:prstGeom>
          <a:ln w="12700">
            <a:miter lim="400000"/>
          </a:ln>
        </p:spPr>
      </p:pic>
      <p:pic>
        <p:nvPicPr>
          <p:cNvPr id="7" name="09_PAlg-Ch Resources.png"/>
          <p:cNvPicPr/>
          <p:nvPr/>
        </p:nvPicPr>
        <p:blipFill>
          <a:blip r:embed="rId7">
            <a:extLst/>
          </a:blip>
          <a:stretch>
            <a:fillRect/>
          </a:stretch>
        </p:blipFill>
        <p:spPr>
          <a:xfrm>
            <a:off x="7299325" y="6315075"/>
            <a:ext cx="990600" cy="441325"/>
          </a:xfrm>
          <a:prstGeom prst="rect">
            <a:avLst/>
          </a:prstGeom>
          <a:ln w="12700">
            <a:miter lim="400000"/>
          </a:ln>
        </p:spPr>
      </p:pic>
      <p:pic>
        <p:nvPicPr>
          <p:cNvPr id="8" name="09PreAlg LNHeader05-02.png"/>
          <p:cNvPicPr/>
          <p:nvPr/>
        </p:nvPicPr>
        <p:blipFill>
          <a:blip r:embed="rId8">
            <a:extLst/>
          </a:blip>
          <a:stretch>
            <a:fillRect/>
          </a:stretch>
        </p:blipFill>
        <p:spPr>
          <a:xfrm>
            <a:off x="0" y="-28575"/>
            <a:ext cx="1143000" cy="641350"/>
          </a:xfrm>
          <a:prstGeom prst="rect">
            <a:avLst/>
          </a:prstGeom>
          <a:ln w="12700">
            <a:miter lim="400000"/>
          </a:ln>
        </p:spPr>
      </p:pic>
      <p:pic>
        <p:nvPicPr>
          <p:cNvPr id="9" name="09_ALG2 LTHeader5-2.png"/>
          <p:cNvPicPr/>
          <p:nvPr/>
        </p:nvPicPr>
        <p:blipFill>
          <a:blip r:embed="rId9">
            <a:extLst/>
          </a:blip>
          <a:stretch>
            <a:fillRect/>
          </a:stretch>
        </p:blipFill>
        <p:spPr>
          <a:xfrm>
            <a:off x="1819275" y="0"/>
            <a:ext cx="7324725" cy="419100"/>
          </a:xfrm>
          <a:prstGeom prst="rect">
            <a:avLst/>
          </a:prstGeom>
          <a:ln w="12700">
            <a:miter lim="400000"/>
          </a:ln>
        </p:spPr>
      </p:pic>
      <p:sp>
        <p:nvSpPr>
          <p:cNvPr id="10" name="Shape 10"/>
          <p:cNvSpPr/>
          <p:nvPr>
            <p:ph type="title"/>
          </p:nvPr>
        </p:nvSpPr>
        <p:spPr>
          <a:xfrm>
            <a:off x="5486400" y="6953250"/>
            <a:ext cx="3657600" cy="182563"/>
          </a:xfrm>
          <a:prstGeom prst="rect">
            <a:avLst/>
          </a:prstGeom>
          <a:ln w="12700">
            <a:miter lim="400000"/>
          </a:ln>
        </p:spPr>
        <p:txBody>
          <a:bodyPr lIns="0" tIns="0" rIns="0" bIns="0" anchor="ctr"/>
          <a:lstStyle/>
          <a:p>
            <a:pPr lvl="0"/>
          </a:p>
        </p:txBody>
      </p:sp>
      <p:sp>
        <p:nvSpPr>
          <p:cNvPr id="11" name="Shape 11"/>
          <p:cNvSpPr/>
          <p:nvPr>
            <p:ph type="body" idx="1"/>
          </p:nvPr>
        </p:nvSpPr>
        <p:spPr>
          <a:xfrm>
            <a:off x="457200" y="1600200"/>
            <a:ext cx="8229600" cy="5257800"/>
          </a:xfrm>
          <a:prstGeom prst="rect">
            <a:avLst/>
          </a:prstGeom>
          <a:ln w="12700">
            <a:miter lim="400000"/>
          </a:ln>
        </p:spPr>
        <p:txBody>
          <a:bodyPr lIns="45719" rIns="45719"/>
          <a:lstStyle/>
          <a:p>
            <a:pPr lvl="0"/>
          </a:p>
        </p:txBody>
      </p:sp>
    </p:spTree>
  </p:cSld>
  <p:clrMap bg1="lt1" tx1="dk1" bg2="lt2" tx2="dk2" accent1="accent1" accent2="accent2" accent3="accent3" accent4="accent4" accent5="accent5" accent6="accent6" hlink="hlink" folHlink="fol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ransition spd="med" advClick="1"/>
  <p:txStyles>
    <p:titleStyle>
      <a:lvl1pPr algn="r">
        <a:defRPr sz="1200">
          <a:latin typeface="Arial"/>
          <a:ea typeface="Arial"/>
          <a:cs typeface="Arial"/>
          <a:sym typeface="Arial"/>
        </a:defRPr>
      </a:lvl1pPr>
      <a:lvl2pPr algn="r">
        <a:defRPr sz="1200">
          <a:latin typeface="Arial"/>
          <a:ea typeface="Arial"/>
          <a:cs typeface="Arial"/>
          <a:sym typeface="Arial"/>
        </a:defRPr>
      </a:lvl2pPr>
      <a:lvl3pPr algn="r">
        <a:defRPr sz="1200">
          <a:latin typeface="Arial"/>
          <a:ea typeface="Arial"/>
          <a:cs typeface="Arial"/>
          <a:sym typeface="Arial"/>
        </a:defRPr>
      </a:lvl3pPr>
      <a:lvl4pPr algn="r">
        <a:defRPr sz="1200">
          <a:latin typeface="Arial"/>
          <a:ea typeface="Arial"/>
          <a:cs typeface="Arial"/>
          <a:sym typeface="Arial"/>
        </a:defRPr>
      </a:lvl4pPr>
      <a:lvl5pPr algn="r">
        <a:defRPr sz="1200">
          <a:latin typeface="Arial"/>
          <a:ea typeface="Arial"/>
          <a:cs typeface="Arial"/>
          <a:sym typeface="Arial"/>
        </a:defRPr>
      </a:lvl5pPr>
      <a:lvl6pPr indent="457200" algn="r">
        <a:defRPr sz="1200">
          <a:latin typeface="Arial"/>
          <a:ea typeface="Arial"/>
          <a:cs typeface="Arial"/>
          <a:sym typeface="Arial"/>
        </a:defRPr>
      </a:lvl6pPr>
      <a:lvl7pPr indent="914400" algn="r">
        <a:defRPr sz="1200">
          <a:latin typeface="Arial"/>
          <a:ea typeface="Arial"/>
          <a:cs typeface="Arial"/>
          <a:sym typeface="Arial"/>
        </a:defRPr>
      </a:lvl7pPr>
      <a:lvl8pPr indent="1371600" algn="r">
        <a:defRPr sz="1200">
          <a:latin typeface="Arial"/>
          <a:ea typeface="Arial"/>
          <a:cs typeface="Arial"/>
          <a:sym typeface="Arial"/>
        </a:defRPr>
      </a:lvl8pPr>
      <a:lvl9pPr indent="1828800" algn="r">
        <a:defRPr sz="12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image" Target="../media/image8.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 Id="rId3" Type="http://schemas.openxmlformats.org/officeDocument/2006/relationships/image" Target="../media/image31.png"/><Relationship Id="rId4" Type="http://schemas.openxmlformats.org/officeDocument/2006/relationships/image" Target="../media/image1.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 Id="rId3" Type="http://schemas.openxmlformats.org/officeDocument/2006/relationships/image" Target="../media/image31.png"/><Relationship Id="rId4" Type="http://schemas.openxmlformats.org/officeDocument/2006/relationships/image" Target="../media/image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4.xml"/><Relationship Id="rId3" Type="http://schemas.openxmlformats.org/officeDocument/2006/relationships/image" Target="../media/image31.png"/><Relationship Id="rId4"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5.xml"/><Relationship Id="rId3" Type="http://schemas.openxmlformats.org/officeDocument/2006/relationships/slide" Target="slide3.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7.xml"/><Relationship Id="rId7" Type="http://schemas.openxmlformats.org/officeDocument/2006/relationships/slide" Target="slide10.xml"/><Relationship Id="rId8" Type="http://schemas.openxmlformats.org/officeDocument/2006/relationships/slide" Target="slide13.xml"/><Relationship Id="rId9" Type="http://schemas.openxmlformats.org/officeDocument/2006/relationships/slide" Target="slide16.xml"/><Relationship Id="rId10" Type="http://schemas.openxmlformats.org/officeDocument/2006/relationships/slide" Target="slide19.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5.xml"/><Relationship Id="rId3" Type="http://schemas.openxmlformats.org/officeDocument/2006/relationships/image" Target="../media/image31.png"/><Relationship Id="rId4"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6.xml"/><Relationship Id="rId3" Type="http://schemas.openxmlformats.org/officeDocument/2006/relationships/image" Target="../media/image31.png"/><Relationship Id="rId4" Type="http://schemas.openxmlformats.org/officeDocument/2006/relationships/image" Target="../media/image1.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1.jpeg"/><Relationship Id="rId4" Type="http://schemas.openxmlformats.org/officeDocument/2006/relationships/chart" Target="../charts/chart1.xml"/><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splash.png"/>
          <p:cNvPicPr/>
          <p:nvPr/>
        </p:nvPicPr>
        <p:blipFill>
          <a:blip r:embed="rId2">
            <a:extLst/>
          </a:blip>
          <a:stretch>
            <a:fillRect/>
          </a:stretch>
        </p:blipFill>
        <p:spPr>
          <a:xfrm>
            <a:off x="0" y="0"/>
            <a:ext cx="9144000" cy="6858000"/>
          </a:xfrm>
          <a:prstGeom prst="rect">
            <a:avLst/>
          </a:prstGeom>
          <a:ln w="12700">
            <a:miter lim="400000"/>
          </a:ln>
        </p:spPr>
      </p:pic>
      <p:pic>
        <p:nvPicPr>
          <p:cNvPr id="140" name="09_ALG2 Splash arm.png"/>
          <p:cNvPicPr/>
          <p:nvPr/>
        </p:nvPicPr>
        <p:blipFill>
          <a:blip r:embed="rId3">
            <a:extLst/>
          </a:blip>
          <a:srcRect l="15318" t="57804" r="56860" b="16627"/>
          <a:stretch>
            <a:fillRect/>
          </a:stretch>
        </p:blipFill>
        <p:spPr>
          <a:xfrm>
            <a:off x="3162300" y="3962399"/>
            <a:ext cx="2543175" cy="1752602"/>
          </a:xfrm>
          <a:prstGeom prst="rect">
            <a:avLst/>
          </a:prstGeom>
          <a:ln w="12700">
            <a:miter lim="400000"/>
          </a:ln>
        </p:spPr>
      </p:pic>
      <p:sp>
        <p:nvSpPr>
          <p:cNvPr id="141" name="Shape 141"/>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Splash Screen</a:t>
            </a:r>
          </a:p>
        </p:txBody>
      </p:sp>
      <p:pic>
        <p:nvPicPr>
          <p:cNvPr id="142" name="09PreAlg LNHeader05-02.png"/>
          <p:cNvPicPr/>
          <p:nvPr/>
        </p:nvPicPr>
        <p:blipFill>
          <a:blip r:embed="rId4">
            <a:extLst/>
          </a:blip>
          <a:stretch>
            <a:fillRect/>
          </a:stretch>
        </p:blipFill>
        <p:spPr>
          <a:xfrm>
            <a:off x="3838575" y="4648200"/>
            <a:ext cx="1143000" cy="641350"/>
          </a:xfrm>
          <a:prstGeom prst="rect">
            <a:avLst/>
          </a:prstGeom>
          <a:ln w="12700">
            <a:miter lim="400000"/>
          </a:ln>
        </p:spPr>
      </p:pic>
      <p:pic>
        <p:nvPicPr>
          <p:cNvPr id="143" name="09_ALG2 LTHeader5-2.png"/>
          <p:cNvPicPr/>
          <p:nvPr/>
        </p:nvPicPr>
        <p:blipFill>
          <a:blip r:embed="rId5">
            <a:extLst/>
          </a:blip>
          <a:stretch>
            <a:fillRect/>
          </a:stretch>
        </p:blipFill>
        <p:spPr>
          <a:xfrm>
            <a:off x="2057400" y="4884737"/>
            <a:ext cx="7324725"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sp>
        <p:nvSpPr>
          <p:cNvPr id="217" name="Shape 217"/>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One Real Solution</a:t>
            </a:r>
          </a:p>
        </p:txBody>
      </p:sp>
      <p:sp>
        <p:nvSpPr>
          <p:cNvPr id="218" name="Shape 218"/>
          <p:cNvSpPr/>
          <p:nvPr/>
        </p:nvSpPr>
        <p:spPr>
          <a:xfrm>
            <a:off x="847725" y="1455737"/>
            <a:ext cx="2857500" cy="10791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sz="2400"/>
              <a:t>Notice that the graph has only one </a:t>
            </a:r>
            <a:r>
              <a:rPr i="1" sz="2400"/>
              <a:t>x</a:t>
            </a:r>
            <a:r>
              <a:rPr sz="2400"/>
              <a:t>-intercept, 2.  </a:t>
            </a:r>
          </a:p>
        </p:txBody>
      </p:sp>
      <p:sp>
        <p:nvSpPr>
          <p:cNvPr id="219" name="Shape 219"/>
          <p:cNvSpPr/>
          <p:nvPr/>
        </p:nvSpPr>
        <p:spPr>
          <a:xfrm>
            <a:off x="504825" y="4733925"/>
            <a:ext cx="822960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68425" indent="-1023937">
              <a:lnSpc>
                <a:spcPct val="90000"/>
              </a:lnSpc>
              <a:spcBef>
                <a:spcPts val="500"/>
              </a:spcBef>
              <a:tabLst>
                <a:tab pos="1943100" algn="l"/>
              </a:tabLst>
            </a:pPr>
            <a:r>
              <a:rPr b="1" sz="2400">
                <a:solidFill>
                  <a:srgbClr val="00539D"/>
                </a:solidFill>
              </a:rPr>
              <a:t>Answer:</a:t>
            </a:r>
            <a:r>
              <a:rPr sz="2400">
                <a:solidFill>
                  <a:srgbClr val="E01B22"/>
                </a:solidFill>
              </a:rPr>
              <a:t> 	The only solution is 2.</a:t>
            </a:r>
          </a:p>
        </p:txBody>
      </p:sp>
      <p:pic>
        <p:nvPicPr>
          <p:cNvPr id="220" name="E-5-2-2-AE.jpg"/>
          <p:cNvPicPr/>
          <p:nvPr/>
        </p:nvPicPr>
        <p:blipFill>
          <a:blip r:embed="rId2">
            <a:extLst/>
          </a:blip>
          <a:stretch>
            <a:fillRect/>
          </a:stretch>
        </p:blipFill>
        <p:spPr>
          <a:xfrm>
            <a:off x="3933825" y="1425575"/>
            <a:ext cx="3175000" cy="317500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animEffect filter="wipe(left)" transition="in">
                                      <p:cBhvr>
                                        <p:cTn id="7" dur="500"/>
                                        <p:tgtEl>
                                          <p:spTgt spid="218">
                                            <p:bg/>
                                          </p:spTgt>
                                        </p:tgtEl>
                                      </p:cBhvr>
                                    </p:animEffect>
                                  </p:childTnLst>
                                </p:cTn>
                              </p:par>
                              <p:par>
                                <p:cTn id="8" presetClass="entr" presetSubtype="8" presetID="22" grpId="1" fill="hold">
                                  <p:stCondLst>
                                    <p:cond delay="0"/>
                                  </p:stCondLst>
                                  <p:iterate type="el" backwards="0">
                                    <p:tmAbs val="0"/>
                                  </p:iterate>
                                  <p:childTnLst>
                                    <p:set>
                                      <p:cBhvr>
                                        <p:cTn id="9" fill="hold"/>
                                        <p:tgtEl>
                                          <p:spTgt spid="218">
                                            <p:txEl>
                                              <p:pRg st="0" end="0"/>
                                            </p:txEl>
                                          </p:spTgt>
                                        </p:tgtEl>
                                        <p:attrNameLst>
                                          <p:attrName>style.visibility</p:attrName>
                                        </p:attrNameLst>
                                      </p:cBhvr>
                                      <p:to>
                                        <p:strVal val="visible"/>
                                      </p:to>
                                    </p:set>
                                    <p:animEffect filter="wipe(left)" transition="in">
                                      <p:cBhvr>
                                        <p:cTn id="10" dur="500"/>
                                        <p:tgtEl>
                                          <p:spTgt spid="218">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20"/>
                                        </p:tgtEl>
                                        <p:attrNameLst>
                                          <p:attrName>style.visibility</p:attrName>
                                        </p:attrNameLst>
                                      </p:cBhvr>
                                      <p:to>
                                        <p:strVal val="visible"/>
                                      </p:to>
                                    </p:set>
                                    <p:animEffect filter="wipe(left)" transition="in">
                                      <p:cBhvr>
                                        <p:cTn id="14" dur="500"/>
                                        <p:tgtEl>
                                          <p:spTgt spid="220"/>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19">
                                            <p:bg/>
                                          </p:spTgt>
                                        </p:tgtEl>
                                        <p:attrNameLst>
                                          <p:attrName>style.visibility</p:attrName>
                                        </p:attrNameLst>
                                      </p:cBhvr>
                                      <p:to>
                                        <p:strVal val="visible"/>
                                      </p:to>
                                    </p:set>
                                    <p:animEffect filter="wipe(left)" transition="in">
                                      <p:cBhvr>
                                        <p:cTn id="19" dur="500"/>
                                        <p:tgtEl>
                                          <p:spTgt spid="219">
                                            <p:bg/>
                                          </p:spTgt>
                                        </p:tgtEl>
                                      </p:cBhvr>
                                    </p:animEffect>
                                  </p:childTnLst>
                                </p:cTn>
                              </p:par>
                              <p:par>
                                <p:cTn id="20" presetClass="entr" presetSubtype="8" presetID="22" grpId="3" fill="hold">
                                  <p:stCondLst>
                                    <p:cond delay="0"/>
                                  </p:stCondLst>
                                  <p:iterate type="el" backwards="0">
                                    <p:tmAbs val="0"/>
                                  </p:iterate>
                                  <p:childTnLst>
                                    <p:set>
                                      <p:cBhvr>
                                        <p:cTn id="21" fill="hold"/>
                                        <p:tgtEl>
                                          <p:spTgt spid="219">
                                            <p:txEl>
                                              <p:pRg st="0" end="0"/>
                                            </p:txEl>
                                          </p:spTgt>
                                        </p:tgtEl>
                                        <p:attrNameLst>
                                          <p:attrName>style.visibility</p:attrName>
                                        </p:attrNameLst>
                                      </p:cBhvr>
                                      <p:to>
                                        <p:strVal val="visible"/>
                                      </p:to>
                                    </p:set>
                                    <p:animEffect filter="wipe(left)" transition="in">
                                      <p:cBhvr>
                                        <p:cTn id="22" dur="500"/>
                                        <p:tgtEl>
                                          <p:spTgt spid="21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8" grpId="1"/>
      <p:bldP build="whole" bldLvl="1" animBg="1" rev="0" advAuto="0" spid="220" grpId="2"/>
      <p:bldP build="p" bldLvl="5" animBg="1" rev="0" advAuto="0" spid="219"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FFFFFF"/>
              </a:buClr>
              <a:buAutoNum type="alphaUcPeriod" startAt="1"/>
              <a:defRPr sz="1800"/>
            </a:pPr>
            <a:r>
              <a:rPr sz="3200">
                <a:solidFill>
                  <a:srgbClr val="FFFFFF"/>
                </a:solidFill>
              </a:rPr>
              <a:t>A</a:t>
            </a:r>
            <a:endParaRPr sz="3200">
              <a:solidFill>
                <a:srgbClr val="FFFFFF"/>
              </a:solidFill>
            </a:endParaRPr>
          </a:p>
          <a:p>
            <a:pPr lvl="0" marL="609600" indent="-609600">
              <a:buClr>
                <a:srgbClr val="FFFFFF"/>
              </a:buClr>
              <a:buAutoNum type="alphaUcPeriod" startAt="1"/>
              <a:defRPr sz="1800"/>
            </a:pPr>
            <a:r>
              <a:rPr sz="3200">
                <a:solidFill>
                  <a:srgbClr val="FFFFFF"/>
                </a:solidFill>
              </a:rPr>
              <a:t>B</a:t>
            </a:r>
            <a:endParaRPr sz="3200">
              <a:solidFill>
                <a:srgbClr val="FFFFFF"/>
              </a:solidFill>
            </a:endParaRPr>
          </a:p>
          <a:p>
            <a:pPr lvl="0" marL="609600" indent="-609600">
              <a:buClr>
                <a:srgbClr val="FFFFFF"/>
              </a:buClr>
              <a:buAutoNum type="alphaUcPeriod" startAt="1"/>
              <a:defRPr sz="1800"/>
            </a:pPr>
            <a:r>
              <a:rPr sz="3200">
                <a:solidFill>
                  <a:srgbClr val="FFFFFF"/>
                </a:solidFill>
              </a:rPr>
              <a:t>C</a:t>
            </a:r>
            <a:endParaRPr sz="3200">
              <a:solidFill>
                <a:srgbClr val="FFFFFF"/>
              </a:solidFill>
            </a:endParaRPr>
          </a:p>
          <a:p>
            <a:pPr lvl="0" marL="609600" indent="-609600">
              <a:buClr>
                <a:srgbClr val="FFFFFF"/>
              </a:buClr>
              <a:buAutoNum type="alphaUcPeriod" startAt="1"/>
              <a:defRPr sz="1800"/>
            </a:pPr>
            <a:r>
              <a:rPr sz="3200">
                <a:solidFill>
                  <a:srgbClr val="FFFFFF"/>
                </a:solidFill>
              </a:rPr>
              <a:t>D</a:t>
            </a:r>
          </a:p>
        </p:txBody>
      </p:sp>
      <p:sp>
        <p:nvSpPr>
          <p:cNvPr id="223" name="Shape 223"/>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graphicFrame>
        <p:nvGraphicFramePr>
          <p:cNvPr id="224" name="Chart 224"/>
          <p:cNvGraphicFramePr/>
          <p:nvPr/>
        </p:nvGraphicFramePr>
        <p:xfrm>
          <a:off x="6669851" y="3938771"/>
          <a:ext cx="2036418" cy="2310268"/>
        </p:xfrm>
        <a:graphic xmlns:a="http://schemas.openxmlformats.org/drawingml/2006/main">
          <a:graphicData uri="http://schemas.openxmlformats.org/drawingml/2006/chart">
            <c:chart xmlns:c="http://schemas.openxmlformats.org/drawingml/2006/chart" r:id="rId2"/>
          </a:graphicData>
        </a:graphic>
      </p:graphicFrame>
      <p:sp>
        <p:nvSpPr>
          <p:cNvPr id="225" name="Shape 225"/>
          <p:cNvSpPr/>
          <p:nvPr/>
        </p:nvSpPr>
        <p:spPr>
          <a:xfrm>
            <a:off x="476250" y="1285875"/>
            <a:ext cx="8020050" cy="4614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pPr>
            <a:r>
              <a:rPr b="1" sz="2400">
                <a:solidFill>
                  <a:srgbClr val="00539D"/>
                </a:solidFill>
              </a:rPr>
              <a:t>Solve </a:t>
            </a:r>
            <a:r>
              <a:rPr b="1" i="1" sz="2400">
                <a:solidFill>
                  <a:srgbClr val="00539D"/>
                </a:solidFill>
              </a:rPr>
              <a:t>x</a:t>
            </a:r>
            <a:r>
              <a:rPr b="1" baseline="40000" sz="2400">
                <a:solidFill>
                  <a:srgbClr val="00539D"/>
                </a:solidFill>
              </a:rPr>
              <a:t>2</a:t>
            </a:r>
            <a:r>
              <a:rPr b="1" sz="2400">
                <a:solidFill>
                  <a:srgbClr val="00539D"/>
                </a:solidFill>
              </a:rPr>
              <a:t> – 6</a:t>
            </a:r>
            <a:r>
              <a:rPr b="1" i="1" sz="2400">
                <a:solidFill>
                  <a:srgbClr val="00539D"/>
                </a:solidFill>
              </a:rPr>
              <a:t>x</a:t>
            </a:r>
            <a:r>
              <a:rPr b="1" sz="2400">
                <a:solidFill>
                  <a:srgbClr val="00539D"/>
                </a:solidFill>
              </a:rPr>
              <a:t> = –9 by graphing.</a:t>
            </a:r>
          </a:p>
        </p:txBody>
      </p:sp>
      <p:pic>
        <p:nvPicPr>
          <p:cNvPr id="226" name="Check Progress.png"/>
          <p:cNvPicPr/>
          <p:nvPr/>
        </p:nvPicPr>
        <p:blipFill>
          <a:blip r:embed="rId3">
            <a:extLst/>
          </a:blip>
          <a:stretch>
            <a:fillRect/>
          </a:stretch>
        </p:blipFill>
        <p:spPr>
          <a:xfrm>
            <a:off x="2716212" y="712787"/>
            <a:ext cx="2846388" cy="511176"/>
          </a:xfrm>
          <a:prstGeom prst="rect">
            <a:avLst/>
          </a:prstGeom>
          <a:ln w="12700">
            <a:miter lim="400000"/>
          </a:ln>
        </p:spPr>
      </p:pic>
      <p:pic>
        <p:nvPicPr>
          <p:cNvPr id="227" name="CheckPointICON.jpg"/>
          <p:cNvPicPr/>
          <p:nvPr/>
        </p:nvPicPr>
        <p:blipFill>
          <a:blip r:embed="rId4">
            <a:extLst/>
          </a:blip>
          <a:stretch>
            <a:fillRect/>
          </a:stretch>
        </p:blipFill>
        <p:spPr>
          <a:xfrm>
            <a:off x="7467600" y="747712"/>
            <a:ext cx="1222375" cy="376238"/>
          </a:xfrm>
          <a:prstGeom prst="rect">
            <a:avLst/>
          </a:prstGeom>
          <a:ln w="12700">
            <a:miter lim="400000"/>
          </a:ln>
        </p:spPr>
      </p:pic>
      <p:grpSp>
        <p:nvGrpSpPr>
          <p:cNvPr id="237" name="Group 237"/>
          <p:cNvGrpSpPr/>
          <p:nvPr/>
        </p:nvGrpSpPr>
        <p:grpSpPr>
          <a:xfrm>
            <a:off x="857250" y="1866899"/>
            <a:ext cx="5348288" cy="4437719"/>
            <a:chOff x="0" y="0"/>
            <a:chExt cx="5348287" cy="4437717"/>
          </a:xfrm>
        </p:grpSpPr>
        <p:sp>
          <p:nvSpPr>
            <p:cNvPr id="228" name="Shape 228"/>
            <p:cNvSpPr/>
            <p:nvPr/>
          </p:nvSpPr>
          <p:spPr>
            <a:xfrm>
              <a:off x="0" y="0"/>
              <a:ext cx="3790950" cy="23165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marL="533400" indent="-533400">
                <a:lnSpc>
                  <a:spcPct val="90000"/>
                </a:lnSpc>
                <a:spcBef>
                  <a:spcPts val="2100"/>
                </a:spcBef>
                <a:tabLst>
                  <a:tab pos="2857500" algn="l"/>
                </a:tabLst>
              </a:pPr>
              <a:r>
                <a:rPr b="1" sz="2400">
                  <a:solidFill>
                    <a:srgbClr val="00539D"/>
                  </a:solidFill>
                </a:rPr>
                <a:t>A.</a:t>
              </a:r>
              <a:r>
                <a:rPr b="1" sz="2400"/>
                <a:t>		</a:t>
              </a:r>
              <a:r>
                <a:rPr b="1" sz="2400">
                  <a:solidFill>
                    <a:srgbClr val="00539D"/>
                  </a:solidFill>
                </a:rPr>
                <a:t>B.</a:t>
              </a:r>
              <a:br>
                <a:rPr b="1" sz="2400">
                  <a:solidFill>
                    <a:srgbClr val="00539D"/>
                  </a:solidFill>
                </a:rPr>
              </a:br>
              <a:br>
                <a:rPr b="1" sz="2400">
                  <a:solidFill>
                    <a:srgbClr val="00539D"/>
                  </a:solidFill>
                </a:rPr>
              </a:br>
              <a:br>
                <a:rPr b="1" sz="2400">
                  <a:solidFill>
                    <a:srgbClr val="00539D"/>
                  </a:solidFill>
                </a:rPr>
              </a:br>
              <a:br>
                <a:rPr b="1" sz="2400">
                  <a:solidFill>
                    <a:srgbClr val="00539D"/>
                  </a:solidFill>
                </a:rPr>
              </a:br>
              <a:endParaRPr b="1" sz="2400"/>
            </a:p>
            <a:p>
              <a:pPr lvl="0" marL="533400" indent="-533400">
                <a:lnSpc>
                  <a:spcPct val="90000"/>
                </a:lnSpc>
                <a:spcBef>
                  <a:spcPts val="2100"/>
                </a:spcBef>
                <a:tabLst>
                  <a:tab pos="2857500" algn="l"/>
                </a:tabLst>
              </a:pPr>
              <a:r>
                <a:rPr b="1" sz="2400">
                  <a:solidFill>
                    <a:srgbClr val="00539D"/>
                  </a:solidFill>
                </a:rPr>
                <a:t>C.		D.</a:t>
              </a:r>
            </a:p>
          </p:txBody>
        </p:sp>
        <p:pic>
          <p:nvPicPr>
            <p:cNvPr id="229" name="ALG2_05_26.jpeg"/>
            <p:cNvPicPr/>
            <p:nvPr/>
          </p:nvPicPr>
          <p:blipFill>
            <a:blip r:embed="rId5">
              <a:extLst/>
            </a:blip>
            <a:stretch>
              <a:fillRect/>
            </a:stretch>
          </p:blipFill>
          <p:spPr>
            <a:xfrm>
              <a:off x="533400" y="9525"/>
              <a:ext cx="1836738" cy="1836738"/>
            </a:xfrm>
            <a:prstGeom prst="rect">
              <a:avLst/>
            </a:prstGeom>
            <a:ln w="12700" cap="flat">
              <a:noFill/>
              <a:miter lim="400000"/>
            </a:ln>
            <a:effectLst/>
          </p:spPr>
        </p:pic>
        <p:pic>
          <p:nvPicPr>
            <p:cNvPr id="230" name="ALG2_05_27.jpeg"/>
            <p:cNvPicPr/>
            <p:nvPr/>
          </p:nvPicPr>
          <p:blipFill>
            <a:blip r:embed="rId6">
              <a:extLst/>
            </a:blip>
            <a:stretch>
              <a:fillRect/>
            </a:stretch>
          </p:blipFill>
          <p:spPr>
            <a:xfrm>
              <a:off x="3511550" y="9525"/>
              <a:ext cx="1836738" cy="1836738"/>
            </a:xfrm>
            <a:prstGeom prst="rect">
              <a:avLst/>
            </a:prstGeom>
            <a:ln w="12700" cap="flat">
              <a:noFill/>
              <a:miter lim="400000"/>
            </a:ln>
            <a:effectLst/>
          </p:spPr>
        </p:pic>
        <p:pic>
          <p:nvPicPr>
            <p:cNvPr id="231" name="ALG2_05_28.jpeg"/>
            <p:cNvPicPr/>
            <p:nvPr/>
          </p:nvPicPr>
          <p:blipFill>
            <a:blip r:embed="rId7">
              <a:extLst/>
            </a:blip>
            <a:stretch>
              <a:fillRect/>
            </a:stretch>
          </p:blipFill>
          <p:spPr>
            <a:xfrm>
              <a:off x="533400" y="2298700"/>
              <a:ext cx="1836738" cy="1836738"/>
            </a:xfrm>
            <a:prstGeom prst="rect">
              <a:avLst/>
            </a:prstGeom>
            <a:ln w="12700" cap="flat">
              <a:noFill/>
              <a:miter lim="400000"/>
            </a:ln>
            <a:effectLst/>
          </p:spPr>
        </p:pic>
        <p:pic>
          <p:nvPicPr>
            <p:cNvPr id="232" name="ALG2_05_29.jpeg"/>
            <p:cNvPicPr/>
            <p:nvPr/>
          </p:nvPicPr>
          <p:blipFill>
            <a:blip r:embed="rId8">
              <a:extLst/>
            </a:blip>
            <a:stretch>
              <a:fillRect/>
            </a:stretch>
          </p:blipFill>
          <p:spPr>
            <a:xfrm>
              <a:off x="3511550" y="2298700"/>
              <a:ext cx="1836738" cy="1836738"/>
            </a:xfrm>
            <a:prstGeom prst="rect">
              <a:avLst/>
            </a:prstGeom>
            <a:ln w="12700" cap="flat">
              <a:noFill/>
              <a:miter lim="400000"/>
            </a:ln>
            <a:effectLst/>
          </p:spPr>
        </p:pic>
        <p:sp>
          <p:nvSpPr>
            <p:cNvPr id="233" name="Shape 233"/>
            <p:cNvSpPr/>
            <p:nvPr/>
          </p:nvSpPr>
          <p:spPr>
            <a:xfrm>
              <a:off x="600075" y="4124325"/>
              <a:ext cx="5334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–3</a:t>
              </a:r>
            </a:p>
          </p:txBody>
        </p:sp>
        <p:sp>
          <p:nvSpPr>
            <p:cNvPr id="234" name="Shape 234"/>
            <p:cNvSpPr/>
            <p:nvPr/>
          </p:nvSpPr>
          <p:spPr>
            <a:xfrm>
              <a:off x="600075" y="1828800"/>
              <a:ext cx="3810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3</a:t>
              </a:r>
            </a:p>
          </p:txBody>
        </p:sp>
        <p:sp>
          <p:nvSpPr>
            <p:cNvPr id="235" name="Shape 235"/>
            <p:cNvSpPr/>
            <p:nvPr/>
          </p:nvSpPr>
          <p:spPr>
            <a:xfrm>
              <a:off x="3562350" y="1828800"/>
              <a:ext cx="3810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3</a:t>
              </a:r>
            </a:p>
          </p:txBody>
        </p:sp>
        <p:sp>
          <p:nvSpPr>
            <p:cNvPr id="236" name="Shape 236"/>
            <p:cNvSpPr/>
            <p:nvPr/>
          </p:nvSpPr>
          <p:spPr>
            <a:xfrm>
              <a:off x="3562350" y="4124325"/>
              <a:ext cx="5334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–3</a:t>
              </a:r>
            </a:p>
          </p:txBody>
        </p:sp>
      </p:grpSp>
      <p:sp>
        <p:nvSpPr>
          <p:cNvPr id="238" name="Shape 238"/>
          <p:cNvSpPr/>
          <p:nvPr/>
        </p:nvSpPr>
        <p:spPr>
          <a:xfrm>
            <a:off x="857250" y="1838325"/>
            <a:ext cx="457200"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6"/>
                                        </p:tgtEl>
                                        <p:attrNameLst>
                                          <p:attrName>style.visibility</p:attrName>
                                        </p:attrNameLst>
                                      </p:cBhvr>
                                      <p:to>
                                        <p:strVal val="visible"/>
                                      </p:to>
                                    </p:set>
                                    <p:animEffect filter="wipe(left)" transition="in">
                                      <p:cBhvr>
                                        <p:cTn id="7" dur="500"/>
                                        <p:tgtEl>
                                          <p:spTgt spid="22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27"/>
                                        </p:tgtEl>
                                        <p:attrNameLst>
                                          <p:attrName>style.visibility</p:attrName>
                                        </p:attrNameLst>
                                      </p:cBhvr>
                                      <p:to>
                                        <p:strVal val="visible"/>
                                      </p:to>
                                    </p:set>
                                    <p:animEffect filter="fade" transition="in">
                                      <p:cBhvr>
                                        <p:cTn id="11" dur="500"/>
                                        <p:tgtEl>
                                          <p:spTgt spid="227"/>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25"/>
                                        </p:tgtEl>
                                        <p:attrNameLst>
                                          <p:attrName>style.visibility</p:attrName>
                                        </p:attrNameLst>
                                      </p:cBhvr>
                                      <p:to>
                                        <p:strVal val="visible"/>
                                      </p:to>
                                    </p:set>
                                    <p:animEffect filter="wipe(left)" transition="in">
                                      <p:cBhvr>
                                        <p:cTn id="15" dur="500"/>
                                        <p:tgtEl>
                                          <p:spTgt spid="225"/>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37"/>
                                        </p:tgtEl>
                                        <p:attrNameLst>
                                          <p:attrName>style.visibility</p:attrName>
                                        </p:attrNameLst>
                                      </p:cBhvr>
                                      <p:to>
                                        <p:strVal val="visible"/>
                                      </p:to>
                                    </p:set>
                                    <p:animEffect filter="wipe(left)" transition="in">
                                      <p:cBhvr>
                                        <p:cTn id="19" dur="500"/>
                                        <p:tgtEl>
                                          <p:spTgt spid="23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2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238"/>
                                        </p:tgtEl>
                                        <p:attrNameLst>
                                          <p:attrName>style.visibility</p:attrName>
                                        </p:attrNameLst>
                                      </p:cBhvr>
                                      <p:to>
                                        <p:strVal val="visible"/>
                                      </p:to>
                                    </p:set>
                                    <p:anim calcmode="lin" valueType="num">
                                      <p:cBhvr>
                                        <p:cTn id="28" dur="80" fill="hold"/>
                                        <p:tgtEl>
                                          <p:spTgt spid="238"/>
                                        </p:tgtEl>
                                        <p:attrNameLst>
                                          <p:attrName>ppt_x</p:attrName>
                                        </p:attrNameLst>
                                      </p:cBhvr>
                                      <p:tavLst>
                                        <p:tav tm="0">
                                          <p:val>
                                            <p:strVal val="#ppt_x"/>
                                          </p:val>
                                        </p:tav>
                                        <p:tav tm="100000">
                                          <p:val>
                                            <p:strVal val="#ppt_x"/>
                                          </p:val>
                                        </p:tav>
                                      </p:tavLst>
                                    </p:anim>
                                    <p:anim calcmode="lin" valueType="num">
                                      <p:cBhvr>
                                        <p:cTn id="29" dur="80" fill="hold"/>
                                        <p:tgtEl>
                                          <p:spTgt spid="2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4"/>
      <p:bldP build="whole" bldLvl="1" animBg="1" rev="0" advAuto="0" spid="224" grpId="5"/>
      <p:bldP build="whole" bldLvl="1" animBg="1" rev="0" advAuto="0" spid="226" grpId="1"/>
      <p:bldP build="whole" bldLvl="1" animBg="1" rev="0" advAuto="0" spid="225" grpId="3"/>
      <p:bldP build="whole" bldLvl="1" animBg="1" rev="0" advAuto="0" spid="227" grpId="2"/>
      <p:bldP build="whole" bldLvl="1" animBg="1" rev="0" advAuto="0" spid="238" grpId="6"/>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sp>
        <p:nvSpPr>
          <p:cNvPr id="241" name="Shape 241"/>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No Real Solution</a:t>
            </a:r>
          </a:p>
        </p:txBody>
      </p:sp>
      <p:sp>
        <p:nvSpPr>
          <p:cNvPr id="242" name="Shape 242"/>
          <p:cNvSpPr/>
          <p:nvPr/>
        </p:nvSpPr>
        <p:spPr>
          <a:xfrm>
            <a:off x="847725" y="1503362"/>
            <a:ext cx="7829550" cy="7581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b="1" sz="2400">
                <a:solidFill>
                  <a:srgbClr val="E01B22"/>
                </a:solidFill>
              </a:rPr>
              <a:t>NUMBER THEORY</a:t>
            </a:r>
            <a:r>
              <a:rPr b="1" sz="2400"/>
              <a:t>  </a:t>
            </a:r>
            <a:r>
              <a:rPr b="1" sz="2400">
                <a:solidFill>
                  <a:srgbClr val="00539D"/>
                </a:solidFill>
              </a:rPr>
              <a:t>Use a quadratic equation to find two numbers with a sum of 4 and a product of 5.</a:t>
            </a:r>
          </a:p>
        </p:txBody>
      </p:sp>
      <p:sp>
        <p:nvSpPr>
          <p:cNvPr id="243" name="Shape 243"/>
          <p:cNvSpPr/>
          <p:nvPr/>
        </p:nvSpPr>
        <p:spPr>
          <a:xfrm>
            <a:off x="504825" y="2400300"/>
            <a:ext cx="7934325" cy="758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spcBef>
                <a:spcPts val="500"/>
              </a:spcBef>
              <a:tabLst>
                <a:tab pos="2286000" algn="l"/>
              </a:tabLst>
            </a:pPr>
            <a:r>
              <a:rPr b="1" sz="2400">
                <a:solidFill>
                  <a:srgbClr val="00539D"/>
                </a:solidFill>
              </a:rPr>
              <a:t>Understand	</a:t>
            </a:r>
            <a:r>
              <a:rPr sz="2400"/>
              <a:t>Let </a:t>
            </a:r>
            <a:r>
              <a:rPr i="1" sz="2400"/>
              <a:t>x</a:t>
            </a:r>
            <a:r>
              <a:rPr sz="2400"/>
              <a:t> = one of the numbers. Then </a:t>
            </a:r>
            <a:br>
              <a:rPr sz="2400"/>
            </a:br>
            <a:r>
              <a:rPr sz="2400"/>
              <a:t>	4 – </a:t>
            </a:r>
            <a:r>
              <a:rPr i="1" sz="2400"/>
              <a:t>x</a:t>
            </a:r>
            <a:r>
              <a:rPr sz="2400"/>
              <a:t> = the other number.</a:t>
            </a:r>
          </a:p>
        </p:txBody>
      </p:sp>
      <p:sp>
        <p:nvSpPr>
          <p:cNvPr id="244" name="Shape 244"/>
          <p:cNvSpPr/>
          <p:nvPr/>
        </p:nvSpPr>
        <p:spPr>
          <a:xfrm>
            <a:off x="504825" y="3200400"/>
            <a:ext cx="7991475" cy="19845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114800" indent="-3771900">
              <a:lnSpc>
                <a:spcPct val="90000"/>
              </a:lnSpc>
              <a:spcBef>
                <a:spcPts val="500"/>
              </a:spcBef>
              <a:tabLst>
                <a:tab pos="1879600" algn="l"/>
                <a:tab pos="2286000" algn="l"/>
              </a:tabLst>
            </a:pPr>
            <a:r>
              <a:rPr b="1" sz="2400">
                <a:solidFill>
                  <a:srgbClr val="00539D"/>
                </a:solidFill>
              </a:rPr>
              <a:t>Plan</a:t>
            </a:r>
            <a:endParaRPr b="1" sz="2400">
              <a:solidFill>
                <a:srgbClr val="00539D"/>
              </a:solidFill>
            </a:endParaRPr>
          </a:p>
          <a:p>
            <a:pPr lvl="0" marL="4114800" indent="-3771900">
              <a:lnSpc>
                <a:spcPct val="90000"/>
              </a:lnSpc>
              <a:spcBef>
                <a:spcPts val="500"/>
              </a:spcBef>
              <a:tabLst>
                <a:tab pos="1879600" algn="l"/>
                <a:tab pos="2286000" algn="l"/>
              </a:tabLst>
            </a:pPr>
            <a:r>
              <a:rPr i="1" sz="2400"/>
              <a:t>     x</a:t>
            </a:r>
            <a:r>
              <a:rPr sz="2400"/>
              <a:t>(4 – </a:t>
            </a:r>
            <a:r>
              <a:rPr i="1" sz="2400"/>
              <a:t>x</a:t>
            </a:r>
            <a:r>
              <a:rPr sz="2400"/>
              <a:t>)	=	5	The product is 5.</a:t>
            </a:r>
            <a:endParaRPr sz="2400"/>
          </a:p>
          <a:p>
            <a:pPr lvl="0" marL="4114800" indent="-3771900">
              <a:lnSpc>
                <a:spcPct val="90000"/>
              </a:lnSpc>
              <a:spcBef>
                <a:spcPts val="500"/>
              </a:spcBef>
              <a:tabLst>
                <a:tab pos="1879600" algn="l"/>
                <a:tab pos="2286000" algn="l"/>
              </a:tabLst>
            </a:pPr>
            <a:r>
              <a:rPr sz="2400"/>
              <a:t>      4</a:t>
            </a:r>
            <a:r>
              <a:rPr i="1" sz="2400"/>
              <a:t>x</a:t>
            </a:r>
            <a:r>
              <a:rPr sz="2400"/>
              <a:t> – </a:t>
            </a:r>
            <a:r>
              <a:rPr i="1" sz="2400"/>
              <a:t>x</a:t>
            </a:r>
            <a:r>
              <a:rPr baseline="40000" sz="2400"/>
              <a:t>2</a:t>
            </a:r>
            <a:r>
              <a:rPr sz="2400"/>
              <a:t>	=	5	Distributive Property</a:t>
            </a:r>
            <a:endParaRPr sz="2400"/>
          </a:p>
          <a:p>
            <a:pPr lvl="0" marL="4114800" indent="-3771900">
              <a:lnSpc>
                <a:spcPct val="90000"/>
              </a:lnSpc>
              <a:spcBef>
                <a:spcPts val="500"/>
              </a:spcBef>
              <a:tabLst>
                <a:tab pos="1879600" algn="l"/>
                <a:tab pos="2286000" algn="l"/>
              </a:tabLst>
            </a:pPr>
            <a:r>
              <a:rPr i="1" sz="2400"/>
              <a:t>x</a:t>
            </a:r>
            <a:r>
              <a:rPr baseline="40000" sz="2400"/>
              <a:t>2</a:t>
            </a:r>
            <a:r>
              <a:rPr sz="2400"/>
              <a:t> – 4</a:t>
            </a:r>
            <a:r>
              <a:rPr i="1" sz="2400"/>
              <a:t>x</a:t>
            </a:r>
            <a:r>
              <a:rPr sz="2400"/>
              <a:t> + 5	=	0	Add </a:t>
            </a:r>
            <a:r>
              <a:rPr i="1" sz="2400"/>
              <a:t>x</a:t>
            </a:r>
            <a:r>
              <a:rPr baseline="40000" sz="2400"/>
              <a:t>2</a:t>
            </a:r>
            <a:r>
              <a:rPr sz="2400"/>
              <a:t> and subtract 4</a:t>
            </a:r>
            <a:r>
              <a:rPr i="1" sz="2400"/>
              <a:t>x</a:t>
            </a:r>
            <a:r>
              <a:rPr sz="2400"/>
              <a:t> from each side.</a:t>
            </a:r>
          </a:p>
        </p:txBody>
      </p:sp>
      <p:sp>
        <p:nvSpPr>
          <p:cNvPr id="245" name="Shape 245"/>
          <p:cNvSpPr/>
          <p:nvPr/>
        </p:nvSpPr>
        <p:spPr>
          <a:xfrm>
            <a:off x="504825" y="5448300"/>
            <a:ext cx="7953375"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543050" indent="-1200150">
              <a:lnSpc>
                <a:spcPct val="80000"/>
              </a:lnSpc>
              <a:spcBef>
                <a:spcPts val="1400"/>
              </a:spcBef>
            </a:pPr>
            <a:r>
              <a:rPr b="1" sz="2400">
                <a:solidFill>
                  <a:srgbClr val="00539D"/>
                </a:solidFill>
              </a:rPr>
              <a:t>Solve</a:t>
            </a:r>
            <a:r>
              <a:rPr sz="2400">
                <a:solidFill>
                  <a:srgbClr val="FFEB55"/>
                </a:solidFill>
              </a:rPr>
              <a:t>	</a:t>
            </a:r>
            <a:r>
              <a:rPr sz="2400"/>
              <a:t>Graph the related function.</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2">
                                            <p:bg/>
                                          </p:spTgt>
                                        </p:tgtEl>
                                        <p:attrNameLst>
                                          <p:attrName>style.visibility</p:attrName>
                                        </p:attrNameLst>
                                      </p:cBhvr>
                                      <p:to>
                                        <p:strVal val="visible"/>
                                      </p:to>
                                    </p:set>
                                    <p:animEffect filter="wipe(left)" transition="in">
                                      <p:cBhvr>
                                        <p:cTn id="7" dur="500"/>
                                        <p:tgtEl>
                                          <p:spTgt spid="242">
                                            <p:bg/>
                                          </p:spTgt>
                                        </p:tgtEl>
                                      </p:cBhvr>
                                    </p:animEffect>
                                  </p:childTnLst>
                                </p:cTn>
                              </p:par>
                              <p:par>
                                <p:cTn id="8" presetClass="entr" presetSubtype="8" presetID="22" grpId="1" fill="hold">
                                  <p:stCondLst>
                                    <p:cond delay="0"/>
                                  </p:stCondLst>
                                  <p:iterate type="el" backwards="0">
                                    <p:tmAbs val="0"/>
                                  </p:iterate>
                                  <p:childTnLst>
                                    <p:set>
                                      <p:cBhvr>
                                        <p:cTn id="9" fill="hold"/>
                                        <p:tgtEl>
                                          <p:spTgt spid="242">
                                            <p:txEl>
                                              <p:pRg st="0" end="0"/>
                                            </p:txEl>
                                          </p:spTgt>
                                        </p:tgtEl>
                                        <p:attrNameLst>
                                          <p:attrName>style.visibility</p:attrName>
                                        </p:attrNameLst>
                                      </p:cBhvr>
                                      <p:to>
                                        <p:strVal val="visible"/>
                                      </p:to>
                                    </p:set>
                                    <p:animEffect filter="wipe(left)" transition="in">
                                      <p:cBhvr>
                                        <p:cTn id="10" dur="500"/>
                                        <p:tgtEl>
                                          <p:spTgt spid="2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43">
                                            <p:bg/>
                                          </p:spTgt>
                                        </p:tgtEl>
                                        <p:attrNameLst>
                                          <p:attrName>style.visibility</p:attrName>
                                        </p:attrNameLst>
                                      </p:cBhvr>
                                      <p:to>
                                        <p:strVal val="visible"/>
                                      </p:to>
                                    </p:set>
                                    <p:animEffect filter="wipe(left)" transition="in">
                                      <p:cBhvr>
                                        <p:cTn id="15" dur="500"/>
                                        <p:tgtEl>
                                          <p:spTgt spid="243">
                                            <p:bg/>
                                          </p:spTgt>
                                        </p:tgtEl>
                                      </p:cBhvr>
                                    </p:animEffect>
                                  </p:childTnLst>
                                </p:cTn>
                              </p:par>
                              <p:par>
                                <p:cTn id="16" presetClass="entr" presetSubtype="8" presetID="22" grpId="2" fill="hold">
                                  <p:stCondLst>
                                    <p:cond delay="0"/>
                                  </p:stCondLst>
                                  <p:iterate type="el" backwards="0">
                                    <p:tmAbs val="0"/>
                                  </p:iterate>
                                  <p:childTnLst>
                                    <p:set>
                                      <p:cBhvr>
                                        <p:cTn id="17" fill="hold"/>
                                        <p:tgtEl>
                                          <p:spTgt spid="243">
                                            <p:txEl>
                                              <p:pRg st="0" end="0"/>
                                            </p:txEl>
                                          </p:spTgt>
                                        </p:tgtEl>
                                        <p:attrNameLst>
                                          <p:attrName>style.visibility</p:attrName>
                                        </p:attrNameLst>
                                      </p:cBhvr>
                                      <p:to>
                                        <p:strVal val="visible"/>
                                      </p:to>
                                    </p:set>
                                    <p:animEffect filter="wipe(left)" transition="in">
                                      <p:cBhvr>
                                        <p:cTn id="18" dur="500"/>
                                        <p:tgtEl>
                                          <p:spTgt spid="2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44">
                                            <p:bg/>
                                          </p:spTgt>
                                        </p:tgtEl>
                                        <p:attrNameLst>
                                          <p:attrName>style.visibility</p:attrName>
                                        </p:attrNameLst>
                                      </p:cBhvr>
                                      <p:to>
                                        <p:strVal val="visible"/>
                                      </p:to>
                                    </p:set>
                                    <p:animEffect filter="wipe(left)" transition="in">
                                      <p:cBhvr>
                                        <p:cTn id="23" dur="500"/>
                                        <p:tgtEl>
                                          <p:spTgt spid="244">
                                            <p:bg/>
                                          </p:spTgt>
                                        </p:tgtEl>
                                      </p:cBhvr>
                                    </p:animEffect>
                                  </p:childTnLst>
                                </p:cTn>
                              </p:par>
                              <p:par>
                                <p:cTn id="24" presetClass="entr" presetSubtype="8" presetID="22" grpId="3" fill="hold">
                                  <p:stCondLst>
                                    <p:cond delay="0"/>
                                  </p:stCondLst>
                                  <p:iterate type="el" backwards="0">
                                    <p:tmAbs val="0"/>
                                  </p:iterate>
                                  <p:childTnLst>
                                    <p:set>
                                      <p:cBhvr>
                                        <p:cTn id="25" fill="hold"/>
                                        <p:tgtEl>
                                          <p:spTgt spid="244">
                                            <p:txEl>
                                              <p:pRg st="0" end="0"/>
                                            </p:txEl>
                                          </p:spTgt>
                                        </p:tgtEl>
                                        <p:attrNameLst>
                                          <p:attrName>style.visibility</p:attrName>
                                        </p:attrNameLst>
                                      </p:cBhvr>
                                      <p:to>
                                        <p:strVal val="visible"/>
                                      </p:to>
                                    </p:set>
                                    <p:animEffect filter="wipe(left)" transition="in">
                                      <p:cBhvr>
                                        <p:cTn id="26" dur="500"/>
                                        <p:tgtEl>
                                          <p:spTgt spid="24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3" fill="hold">
                                  <p:stCondLst>
                                    <p:cond delay="0"/>
                                  </p:stCondLst>
                                  <p:iterate type="el" backwards="0">
                                    <p:tmAbs val="0"/>
                                  </p:iterate>
                                  <p:childTnLst>
                                    <p:set>
                                      <p:cBhvr>
                                        <p:cTn id="30" fill="hold"/>
                                        <p:tgtEl>
                                          <p:spTgt spid="244">
                                            <p:txEl>
                                              <p:pRg st="1" end="1"/>
                                            </p:txEl>
                                          </p:spTgt>
                                        </p:tgtEl>
                                        <p:attrNameLst>
                                          <p:attrName>style.visibility</p:attrName>
                                        </p:attrNameLst>
                                      </p:cBhvr>
                                      <p:to>
                                        <p:strVal val="visible"/>
                                      </p:to>
                                    </p:set>
                                    <p:animEffect filter="wipe(left)" transition="in">
                                      <p:cBhvr>
                                        <p:cTn id="31" dur="500"/>
                                        <p:tgtEl>
                                          <p:spTgt spid="24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3" fill="hold">
                                  <p:stCondLst>
                                    <p:cond delay="0"/>
                                  </p:stCondLst>
                                  <p:iterate type="el" backwards="0">
                                    <p:tmAbs val="0"/>
                                  </p:iterate>
                                  <p:childTnLst>
                                    <p:set>
                                      <p:cBhvr>
                                        <p:cTn id="35" fill="hold"/>
                                        <p:tgtEl>
                                          <p:spTgt spid="244">
                                            <p:txEl>
                                              <p:pRg st="2" end="2"/>
                                            </p:txEl>
                                          </p:spTgt>
                                        </p:tgtEl>
                                        <p:attrNameLst>
                                          <p:attrName>style.visibility</p:attrName>
                                        </p:attrNameLst>
                                      </p:cBhvr>
                                      <p:to>
                                        <p:strVal val="visible"/>
                                      </p:to>
                                    </p:set>
                                    <p:animEffect filter="wipe(left)" transition="in">
                                      <p:cBhvr>
                                        <p:cTn id="36" dur="500"/>
                                        <p:tgtEl>
                                          <p:spTgt spid="24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2" grpId="3" fill="hold">
                                  <p:stCondLst>
                                    <p:cond delay="0"/>
                                  </p:stCondLst>
                                  <p:iterate type="el" backwards="0">
                                    <p:tmAbs val="0"/>
                                  </p:iterate>
                                  <p:childTnLst>
                                    <p:set>
                                      <p:cBhvr>
                                        <p:cTn id="40" fill="hold"/>
                                        <p:tgtEl>
                                          <p:spTgt spid="244">
                                            <p:txEl>
                                              <p:pRg st="3" end="3"/>
                                            </p:txEl>
                                          </p:spTgt>
                                        </p:tgtEl>
                                        <p:attrNameLst>
                                          <p:attrName>style.visibility</p:attrName>
                                        </p:attrNameLst>
                                      </p:cBhvr>
                                      <p:to>
                                        <p:strVal val="visible"/>
                                      </p:to>
                                    </p:set>
                                    <p:animEffect filter="wipe(left)" transition="in">
                                      <p:cBhvr>
                                        <p:cTn id="41" dur="500"/>
                                        <p:tgtEl>
                                          <p:spTgt spid="24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8" presetID="22" grpId="4" fill="hold">
                                  <p:stCondLst>
                                    <p:cond delay="0"/>
                                  </p:stCondLst>
                                  <p:iterate type="el" backwards="0">
                                    <p:tmAbs val="0"/>
                                  </p:iterate>
                                  <p:childTnLst>
                                    <p:set>
                                      <p:cBhvr>
                                        <p:cTn id="45" fill="hold"/>
                                        <p:tgtEl>
                                          <p:spTgt spid="245">
                                            <p:bg/>
                                          </p:spTgt>
                                        </p:tgtEl>
                                        <p:attrNameLst>
                                          <p:attrName>style.visibility</p:attrName>
                                        </p:attrNameLst>
                                      </p:cBhvr>
                                      <p:to>
                                        <p:strVal val="visible"/>
                                      </p:to>
                                    </p:set>
                                    <p:animEffect filter="wipe(left)" transition="in">
                                      <p:cBhvr>
                                        <p:cTn id="46" dur="500"/>
                                        <p:tgtEl>
                                          <p:spTgt spid="245">
                                            <p:bg/>
                                          </p:spTgt>
                                        </p:tgtEl>
                                      </p:cBhvr>
                                    </p:animEffect>
                                  </p:childTnLst>
                                </p:cTn>
                              </p:par>
                              <p:par>
                                <p:cTn id="47" presetClass="entr" presetSubtype="8" presetID="22" grpId="4" fill="hold">
                                  <p:stCondLst>
                                    <p:cond delay="0"/>
                                  </p:stCondLst>
                                  <p:iterate type="el" backwards="0">
                                    <p:tmAbs val="0"/>
                                  </p:iterate>
                                  <p:childTnLst>
                                    <p:set>
                                      <p:cBhvr>
                                        <p:cTn id="48" fill="hold"/>
                                        <p:tgtEl>
                                          <p:spTgt spid="245">
                                            <p:txEl>
                                              <p:pRg st="0" end="0"/>
                                            </p:txEl>
                                          </p:spTgt>
                                        </p:tgtEl>
                                        <p:attrNameLst>
                                          <p:attrName>style.visibility</p:attrName>
                                        </p:attrNameLst>
                                      </p:cBhvr>
                                      <p:to>
                                        <p:strVal val="visible"/>
                                      </p:to>
                                    </p:set>
                                    <p:animEffect filter="wipe(left)" transition="in">
                                      <p:cBhvr>
                                        <p:cTn id="49" dur="500"/>
                                        <p:tgtEl>
                                          <p:spTgt spid="24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2"/>
      <p:bldP build="p" bldLvl="5" animBg="1" rev="0" advAuto="0" spid="242" grpId="1"/>
      <p:bldP build="p" bldLvl="5" animBg="1" rev="0" advAuto="0" spid="244" grpId="3"/>
      <p:bldP build="p" bldLvl="5" animBg="1" rev="0" advAuto="0" spid="245"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sp>
        <p:nvSpPr>
          <p:cNvPr id="248" name="Shape 248"/>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No Real Solution</a:t>
            </a:r>
          </a:p>
        </p:txBody>
      </p:sp>
      <p:sp>
        <p:nvSpPr>
          <p:cNvPr id="249" name="Shape 249"/>
          <p:cNvSpPr/>
          <p:nvPr/>
        </p:nvSpPr>
        <p:spPr>
          <a:xfrm>
            <a:off x="876300" y="1503362"/>
            <a:ext cx="4610100" cy="10791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sz="2400"/>
              <a:t>The graph has no </a:t>
            </a:r>
            <a:r>
              <a:rPr i="1" sz="2400"/>
              <a:t>x</a:t>
            </a:r>
            <a:r>
              <a:rPr sz="2400"/>
              <a:t>-intercepts. This means that the original equation has no real solution.</a:t>
            </a:r>
          </a:p>
        </p:txBody>
      </p:sp>
      <p:sp>
        <p:nvSpPr>
          <p:cNvPr id="250" name="Shape 250"/>
          <p:cNvSpPr/>
          <p:nvPr/>
        </p:nvSpPr>
        <p:spPr>
          <a:xfrm>
            <a:off x="533399" y="2911475"/>
            <a:ext cx="4953002" cy="14001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68425" indent="-1023937">
              <a:lnSpc>
                <a:spcPct val="90000"/>
              </a:lnSpc>
              <a:spcBef>
                <a:spcPts val="500"/>
              </a:spcBef>
              <a:tabLst>
                <a:tab pos="1943100" algn="l"/>
              </a:tabLst>
            </a:pPr>
            <a:r>
              <a:rPr b="1" sz="2400">
                <a:solidFill>
                  <a:srgbClr val="00539D"/>
                </a:solidFill>
              </a:rPr>
              <a:t>Answer:</a:t>
            </a:r>
            <a:r>
              <a:rPr sz="2400">
                <a:solidFill>
                  <a:srgbClr val="E01B22"/>
                </a:solidFill>
              </a:rPr>
              <a:t> 	It is </a:t>
            </a:r>
            <a:r>
              <a:rPr i="1" sz="2400">
                <a:solidFill>
                  <a:srgbClr val="E01B22"/>
                </a:solidFill>
              </a:rPr>
              <a:t>not</a:t>
            </a:r>
            <a:r>
              <a:rPr sz="2400">
                <a:solidFill>
                  <a:srgbClr val="E01B22"/>
                </a:solidFill>
              </a:rPr>
              <a:t> possible for two real numbers to have a sum of 4 and </a:t>
            </a:r>
            <a:br>
              <a:rPr sz="2400">
                <a:solidFill>
                  <a:srgbClr val="E01B22"/>
                </a:solidFill>
              </a:rPr>
            </a:br>
            <a:r>
              <a:rPr sz="2400">
                <a:solidFill>
                  <a:srgbClr val="E01B22"/>
                </a:solidFill>
              </a:rPr>
              <a:t>a product of 5.</a:t>
            </a:r>
          </a:p>
        </p:txBody>
      </p:sp>
      <p:sp>
        <p:nvSpPr>
          <p:cNvPr id="251" name="Shape 251"/>
          <p:cNvSpPr/>
          <p:nvPr/>
        </p:nvSpPr>
        <p:spPr>
          <a:xfrm>
            <a:off x="533400" y="4648200"/>
            <a:ext cx="8382000" cy="758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71600" indent="-1028700">
              <a:lnSpc>
                <a:spcPct val="90000"/>
              </a:lnSpc>
              <a:spcBef>
                <a:spcPts val="1400"/>
              </a:spcBef>
            </a:pPr>
            <a:r>
              <a:rPr b="1" sz="2400">
                <a:solidFill>
                  <a:srgbClr val="00539D"/>
                </a:solidFill>
              </a:rPr>
              <a:t>Check</a:t>
            </a:r>
            <a:r>
              <a:rPr sz="2400">
                <a:solidFill>
                  <a:srgbClr val="FFEB55"/>
                </a:solidFill>
              </a:rPr>
              <a:t>	</a:t>
            </a:r>
            <a:r>
              <a:rPr sz="2400"/>
              <a:t>Try finding the product of several numbers whose sum is 4.</a:t>
            </a:r>
          </a:p>
        </p:txBody>
      </p:sp>
      <p:pic>
        <p:nvPicPr>
          <p:cNvPr id="252" name="E-5-2-3-AE.jpg"/>
          <p:cNvPicPr/>
          <p:nvPr/>
        </p:nvPicPr>
        <p:blipFill>
          <a:blip r:embed="rId2">
            <a:extLst/>
          </a:blip>
          <a:stretch>
            <a:fillRect/>
          </a:stretch>
        </p:blipFill>
        <p:spPr>
          <a:xfrm>
            <a:off x="5607050" y="1416050"/>
            <a:ext cx="2889250" cy="2943225"/>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9">
                                            <p:bg/>
                                          </p:spTgt>
                                        </p:tgtEl>
                                        <p:attrNameLst>
                                          <p:attrName>style.visibility</p:attrName>
                                        </p:attrNameLst>
                                      </p:cBhvr>
                                      <p:to>
                                        <p:strVal val="visible"/>
                                      </p:to>
                                    </p:set>
                                    <p:animEffect filter="wipe(left)" transition="in">
                                      <p:cBhvr>
                                        <p:cTn id="7" dur="500"/>
                                        <p:tgtEl>
                                          <p:spTgt spid="249">
                                            <p:bg/>
                                          </p:spTgt>
                                        </p:tgtEl>
                                      </p:cBhvr>
                                    </p:animEffect>
                                  </p:childTnLst>
                                </p:cTn>
                              </p:par>
                              <p:par>
                                <p:cTn id="8" presetClass="entr" presetSubtype="8" presetID="22" grpId="1" fill="hold">
                                  <p:stCondLst>
                                    <p:cond delay="0"/>
                                  </p:stCondLst>
                                  <p:iterate type="el" backwards="0">
                                    <p:tmAbs val="0"/>
                                  </p:iterate>
                                  <p:childTnLst>
                                    <p:set>
                                      <p:cBhvr>
                                        <p:cTn id="9" fill="hold"/>
                                        <p:tgtEl>
                                          <p:spTgt spid="249">
                                            <p:txEl>
                                              <p:pRg st="0" end="0"/>
                                            </p:txEl>
                                          </p:spTgt>
                                        </p:tgtEl>
                                        <p:attrNameLst>
                                          <p:attrName>style.visibility</p:attrName>
                                        </p:attrNameLst>
                                      </p:cBhvr>
                                      <p:to>
                                        <p:strVal val="visible"/>
                                      </p:to>
                                    </p:set>
                                    <p:animEffect filter="wipe(left)" transition="in">
                                      <p:cBhvr>
                                        <p:cTn id="10" dur="500"/>
                                        <p:tgtEl>
                                          <p:spTgt spid="249">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52"/>
                                        </p:tgtEl>
                                        <p:attrNameLst>
                                          <p:attrName>style.visibility</p:attrName>
                                        </p:attrNameLst>
                                      </p:cBhvr>
                                      <p:to>
                                        <p:strVal val="visible"/>
                                      </p:to>
                                    </p:set>
                                    <p:animEffect filter="wipe(left)" transition="in">
                                      <p:cBhvr>
                                        <p:cTn id="14" dur="500"/>
                                        <p:tgtEl>
                                          <p:spTgt spid="252"/>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50">
                                            <p:bg/>
                                          </p:spTgt>
                                        </p:tgtEl>
                                        <p:attrNameLst>
                                          <p:attrName>style.visibility</p:attrName>
                                        </p:attrNameLst>
                                      </p:cBhvr>
                                      <p:to>
                                        <p:strVal val="visible"/>
                                      </p:to>
                                    </p:set>
                                    <p:animEffect filter="wipe(left)" transition="in">
                                      <p:cBhvr>
                                        <p:cTn id="19" dur="500"/>
                                        <p:tgtEl>
                                          <p:spTgt spid="250">
                                            <p:bg/>
                                          </p:spTgt>
                                        </p:tgtEl>
                                      </p:cBhvr>
                                    </p:animEffect>
                                  </p:childTnLst>
                                </p:cTn>
                              </p:par>
                              <p:par>
                                <p:cTn id="20" presetClass="entr" presetSubtype="8" presetID="22" grpId="3" fill="hold">
                                  <p:stCondLst>
                                    <p:cond delay="0"/>
                                  </p:stCondLst>
                                  <p:iterate type="el" backwards="0">
                                    <p:tmAbs val="0"/>
                                  </p:iterate>
                                  <p:childTnLst>
                                    <p:set>
                                      <p:cBhvr>
                                        <p:cTn id="21" fill="hold"/>
                                        <p:tgtEl>
                                          <p:spTgt spid="250">
                                            <p:txEl>
                                              <p:pRg st="0" end="0"/>
                                            </p:txEl>
                                          </p:spTgt>
                                        </p:tgtEl>
                                        <p:attrNameLst>
                                          <p:attrName>style.visibility</p:attrName>
                                        </p:attrNameLst>
                                      </p:cBhvr>
                                      <p:to>
                                        <p:strVal val="visible"/>
                                      </p:to>
                                    </p:set>
                                    <p:animEffect filter="wipe(left)" transition="in">
                                      <p:cBhvr>
                                        <p:cTn id="22" dur="500"/>
                                        <p:tgtEl>
                                          <p:spTgt spid="25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4" fill="hold">
                                  <p:stCondLst>
                                    <p:cond delay="0"/>
                                  </p:stCondLst>
                                  <p:iterate type="el" backwards="0">
                                    <p:tmAbs val="0"/>
                                  </p:iterate>
                                  <p:childTnLst>
                                    <p:set>
                                      <p:cBhvr>
                                        <p:cTn id="26" fill="hold"/>
                                        <p:tgtEl>
                                          <p:spTgt spid="251">
                                            <p:bg/>
                                          </p:spTgt>
                                        </p:tgtEl>
                                        <p:attrNameLst>
                                          <p:attrName>style.visibility</p:attrName>
                                        </p:attrNameLst>
                                      </p:cBhvr>
                                      <p:to>
                                        <p:strVal val="visible"/>
                                      </p:to>
                                    </p:set>
                                    <p:animEffect filter="wipe(left)" transition="in">
                                      <p:cBhvr>
                                        <p:cTn id="27" dur="500"/>
                                        <p:tgtEl>
                                          <p:spTgt spid="251">
                                            <p:bg/>
                                          </p:spTgt>
                                        </p:tgtEl>
                                      </p:cBhvr>
                                    </p:animEffect>
                                  </p:childTnLst>
                                </p:cTn>
                              </p:par>
                              <p:par>
                                <p:cTn id="28" presetClass="entr" presetSubtype="8" presetID="22" grpId="4" fill="hold">
                                  <p:stCondLst>
                                    <p:cond delay="0"/>
                                  </p:stCondLst>
                                  <p:iterate type="el" backwards="0">
                                    <p:tmAbs val="0"/>
                                  </p:iterate>
                                  <p:childTnLst>
                                    <p:set>
                                      <p:cBhvr>
                                        <p:cTn id="29" fill="hold"/>
                                        <p:tgtEl>
                                          <p:spTgt spid="251">
                                            <p:txEl>
                                              <p:pRg st="0" end="0"/>
                                            </p:txEl>
                                          </p:spTgt>
                                        </p:tgtEl>
                                        <p:attrNameLst>
                                          <p:attrName>style.visibility</p:attrName>
                                        </p:attrNameLst>
                                      </p:cBhvr>
                                      <p:to>
                                        <p:strVal val="visible"/>
                                      </p:to>
                                    </p:set>
                                    <p:animEffect filter="wipe(left)" transition="in">
                                      <p:cBhvr>
                                        <p:cTn id="30" dur="500"/>
                                        <p:tgtEl>
                                          <p:spTgt spid="25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2"/>
      <p:bldP build="p" bldLvl="5" animBg="1" rev="0" advAuto="0" spid="249" grpId="1"/>
      <p:bldP build="p" bldLvl="5" animBg="1" rev="0" advAuto="0" spid="251" grpId="4"/>
      <p:bldP build="p" bldLvl="5" animBg="1" rev="0" advAuto="0" spid="250"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FFFFFF"/>
              </a:buClr>
              <a:buAutoNum type="alphaUcPeriod" startAt="1"/>
              <a:defRPr sz="1800"/>
            </a:pPr>
            <a:r>
              <a:rPr sz="3200">
                <a:solidFill>
                  <a:srgbClr val="FFFFFF"/>
                </a:solidFill>
              </a:rPr>
              <a:t>A</a:t>
            </a:r>
            <a:endParaRPr sz="3200">
              <a:solidFill>
                <a:srgbClr val="FFFFFF"/>
              </a:solidFill>
            </a:endParaRPr>
          </a:p>
          <a:p>
            <a:pPr lvl="0" marL="609600" indent="-609600">
              <a:buClr>
                <a:srgbClr val="FFFFFF"/>
              </a:buClr>
              <a:buAutoNum type="alphaUcPeriod" startAt="1"/>
              <a:defRPr sz="1800"/>
            </a:pPr>
            <a:r>
              <a:rPr sz="3200">
                <a:solidFill>
                  <a:srgbClr val="FFFFFF"/>
                </a:solidFill>
              </a:rPr>
              <a:t>B</a:t>
            </a:r>
            <a:endParaRPr sz="3200">
              <a:solidFill>
                <a:srgbClr val="FFFFFF"/>
              </a:solidFill>
            </a:endParaRPr>
          </a:p>
          <a:p>
            <a:pPr lvl="0" marL="609600" indent="-609600">
              <a:buClr>
                <a:srgbClr val="FFFFFF"/>
              </a:buClr>
              <a:buAutoNum type="alphaUcPeriod" startAt="1"/>
              <a:defRPr sz="1800"/>
            </a:pPr>
            <a:r>
              <a:rPr sz="3200">
                <a:solidFill>
                  <a:srgbClr val="FFFFFF"/>
                </a:solidFill>
              </a:rPr>
              <a:t>C</a:t>
            </a:r>
            <a:endParaRPr sz="3200">
              <a:solidFill>
                <a:srgbClr val="FFFFFF"/>
              </a:solidFill>
            </a:endParaRPr>
          </a:p>
          <a:p>
            <a:pPr lvl="0" marL="609600" indent="-609600">
              <a:buClr>
                <a:srgbClr val="FFFFFF"/>
              </a:buClr>
              <a:buAutoNum type="alphaUcPeriod" startAt="1"/>
              <a:defRPr sz="1800"/>
            </a:pPr>
            <a:r>
              <a:rPr sz="3200">
                <a:solidFill>
                  <a:srgbClr val="FFFFFF"/>
                </a:solidFill>
              </a:rPr>
              <a:t>D</a:t>
            </a:r>
          </a:p>
        </p:txBody>
      </p:sp>
      <p:sp>
        <p:nvSpPr>
          <p:cNvPr id="255" name="Shape 255"/>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graphicFrame>
        <p:nvGraphicFramePr>
          <p:cNvPr id="256" name="Chart 256"/>
          <p:cNvGraphicFramePr/>
          <p:nvPr/>
        </p:nvGraphicFramePr>
        <p:xfrm>
          <a:off x="6136752" y="3361735"/>
          <a:ext cx="2537864" cy="2886385"/>
        </p:xfrm>
        <a:graphic xmlns:a="http://schemas.openxmlformats.org/drawingml/2006/main">
          <a:graphicData uri="http://schemas.openxmlformats.org/drawingml/2006/chart">
            <c:chart xmlns:c="http://schemas.openxmlformats.org/drawingml/2006/chart" r:id="rId2"/>
          </a:graphicData>
        </a:graphic>
      </p:graphicFrame>
      <p:sp>
        <p:nvSpPr>
          <p:cNvPr id="257" name="Shape 257"/>
          <p:cNvSpPr/>
          <p:nvPr/>
        </p:nvSpPr>
        <p:spPr>
          <a:xfrm>
            <a:off x="857250" y="2336800"/>
            <a:ext cx="5086350" cy="23109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533400" indent="-533400">
              <a:lnSpc>
                <a:spcPct val="90000"/>
              </a:lnSpc>
              <a:spcBef>
                <a:spcPts val="2300"/>
              </a:spcBef>
            </a:pPr>
            <a:r>
              <a:rPr b="1" sz="2400">
                <a:solidFill>
                  <a:srgbClr val="00539D"/>
                </a:solidFill>
              </a:rPr>
              <a:t>A.</a:t>
            </a:r>
            <a:r>
              <a:rPr b="1" sz="2400"/>
              <a:t>	7, 2</a:t>
            </a:r>
            <a:endParaRPr b="1" sz="2400"/>
          </a:p>
          <a:p>
            <a:pPr lvl="0" marL="533400" indent="-533400">
              <a:lnSpc>
                <a:spcPct val="90000"/>
              </a:lnSpc>
              <a:spcBef>
                <a:spcPts val="2300"/>
              </a:spcBef>
            </a:pPr>
            <a:r>
              <a:rPr b="1" sz="2400">
                <a:solidFill>
                  <a:srgbClr val="00539D"/>
                </a:solidFill>
              </a:rPr>
              <a:t>B.</a:t>
            </a:r>
            <a:r>
              <a:rPr b="1" sz="2400"/>
              <a:t>	–7, –2</a:t>
            </a:r>
            <a:endParaRPr b="1" sz="2400"/>
          </a:p>
          <a:p>
            <a:pPr lvl="0" marL="533400" indent="-533400">
              <a:lnSpc>
                <a:spcPct val="90000"/>
              </a:lnSpc>
              <a:spcBef>
                <a:spcPts val="2300"/>
              </a:spcBef>
            </a:pPr>
            <a:r>
              <a:rPr b="1" sz="2400">
                <a:solidFill>
                  <a:srgbClr val="00539D"/>
                </a:solidFill>
              </a:rPr>
              <a:t>C.</a:t>
            </a:r>
            <a:r>
              <a:rPr b="1" sz="2400"/>
              <a:t>	5, 2</a:t>
            </a:r>
            <a:endParaRPr b="1" sz="2400"/>
          </a:p>
          <a:p>
            <a:pPr lvl="0" marL="533400" indent="-533400">
              <a:lnSpc>
                <a:spcPct val="90000"/>
              </a:lnSpc>
              <a:spcBef>
                <a:spcPts val="2300"/>
              </a:spcBef>
            </a:pPr>
            <a:r>
              <a:rPr b="1" sz="2400">
                <a:solidFill>
                  <a:srgbClr val="00539D"/>
                </a:solidFill>
              </a:rPr>
              <a:t>D.</a:t>
            </a:r>
            <a:r>
              <a:rPr b="1" sz="2400"/>
              <a:t>	no such numbers exist</a:t>
            </a:r>
          </a:p>
        </p:txBody>
      </p:sp>
      <p:sp>
        <p:nvSpPr>
          <p:cNvPr id="258" name="Shape 258"/>
          <p:cNvSpPr/>
          <p:nvPr/>
        </p:nvSpPr>
        <p:spPr>
          <a:xfrm>
            <a:off x="476250" y="1285875"/>
            <a:ext cx="8353425" cy="758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pPr>
            <a:r>
              <a:rPr b="1" sz="2400">
                <a:solidFill>
                  <a:srgbClr val="E01B22"/>
                </a:solidFill>
              </a:rPr>
              <a:t>NUMBER THEORY</a:t>
            </a:r>
            <a:r>
              <a:rPr b="1" sz="2400"/>
              <a:t>  </a:t>
            </a:r>
            <a:r>
              <a:rPr b="1" sz="2400">
                <a:solidFill>
                  <a:srgbClr val="00539D"/>
                </a:solidFill>
              </a:rPr>
              <a:t>Use a quadratic equation to find two numbers with a sum of 7 and a product of 14.</a:t>
            </a:r>
          </a:p>
        </p:txBody>
      </p:sp>
      <p:sp>
        <p:nvSpPr>
          <p:cNvPr id="259" name="Shape 259"/>
          <p:cNvSpPr/>
          <p:nvPr/>
        </p:nvSpPr>
        <p:spPr>
          <a:xfrm>
            <a:off x="763058" y="4268258"/>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p>
        </p:txBody>
      </p:sp>
      <p:pic>
        <p:nvPicPr>
          <p:cNvPr id="260" name="Check Progress.png"/>
          <p:cNvPicPr/>
          <p:nvPr/>
        </p:nvPicPr>
        <p:blipFill>
          <a:blip r:embed="rId3">
            <a:extLst/>
          </a:blip>
          <a:stretch>
            <a:fillRect/>
          </a:stretch>
        </p:blipFill>
        <p:spPr>
          <a:xfrm>
            <a:off x="2716212" y="712787"/>
            <a:ext cx="2846388" cy="511176"/>
          </a:xfrm>
          <a:prstGeom prst="rect">
            <a:avLst/>
          </a:prstGeom>
          <a:ln w="12700">
            <a:miter lim="400000"/>
          </a:ln>
        </p:spPr>
      </p:pic>
      <p:pic>
        <p:nvPicPr>
          <p:cNvPr id="261" name="CheckPointICON.jpg"/>
          <p:cNvPicPr/>
          <p:nvPr/>
        </p:nvPicPr>
        <p:blipFill>
          <a:blip r:embed="rId4">
            <a:extLst/>
          </a:blip>
          <a:stretch>
            <a:fillRect/>
          </a:stretch>
        </p:blipFill>
        <p:spPr>
          <a:xfrm>
            <a:off x="7467600" y="747712"/>
            <a:ext cx="1222375" cy="3762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0"/>
                                        </p:tgtEl>
                                        <p:attrNameLst>
                                          <p:attrName>style.visibility</p:attrName>
                                        </p:attrNameLst>
                                      </p:cBhvr>
                                      <p:to>
                                        <p:strVal val="visible"/>
                                      </p:to>
                                    </p:set>
                                    <p:animEffect filter="wipe(left)" transition="in">
                                      <p:cBhvr>
                                        <p:cTn id="7" dur="500"/>
                                        <p:tgtEl>
                                          <p:spTgt spid="26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61"/>
                                        </p:tgtEl>
                                        <p:attrNameLst>
                                          <p:attrName>style.visibility</p:attrName>
                                        </p:attrNameLst>
                                      </p:cBhvr>
                                      <p:to>
                                        <p:strVal val="visible"/>
                                      </p:to>
                                    </p:set>
                                    <p:animEffect filter="fade" transition="in">
                                      <p:cBhvr>
                                        <p:cTn id="11" dur="500"/>
                                        <p:tgtEl>
                                          <p:spTgt spid="26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58"/>
                                        </p:tgtEl>
                                        <p:attrNameLst>
                                          <p:attrName>style.visibility</p:attrName>
                                        </p:attrNameLst>
                                      </p:cBhvr>
                                      <p:to>
                                        <p:strVal val="visible"/>
                                      </p:to>
                                    </p:set>
                                    <p:animEffect filter="wipe(left)" transition="in">
                                      <p:cBhvr>
                                        <p:cTn id="15" dur="500"/>
                                        <p:tgtEl>
                                          <p:spTgt spid="25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57"/>
                                        </p:tgtEl>
                                        <p:attrNameLst>
                                          <p:attrName>style.visibility</p:attrName>
                                        </p:attrNameLst>
                                      </p:cBhvr>
                                      <p:to>
                                        <p:strVal val="visible"/>
                                      </p:to>
                                    </p:set>
                                    <p:animEffect filter="wipe(left)" transition="in">
                                      <p:cBhvr>
                                        <p:cTn id="19" dur="500"/>
                                        <p:tgtEl>
                                          <p:spTgt spid="25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2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259"/>
                                        </p:tgtEl>
                                        <p:attrNameLst>
                                          <p:attrName>style.visibility</p:attrName>
                                        </p:attrNameLst>
                                      </p:cBhvr>
                                      <p:to>
                                        <p:strVal val="visible"/>
                                      </p:to>
                                    </p:set>
                                    <p:anim calcmode="lin" valueType="num">
                                      <p:cBhvr>
                                        <p:cTn id="28" dur="80" fill="hold"/>
                                        <p:tgtEl>
                                          <p:spTgt spid="259"/>
                                        </p:tgtEl>
                                        <p:attrNameLst>
                                          <p:attrName>ppt_x</p:attrName>
                                        </p:attrNameLst>
                                      </p:cBhvr>
                                      <p:tavLst>
                                        <p:tav tm="0">
                                          <p:val>
                                            <p:strVal val="#ppt_x"/>
                                          </p:val>
                                        </p:tav>
                                        <p:tav tm="100000">
                                          <p:val>
                                            <p:strVal val="#ppt_x"/>
                                          </p:val>
                                        </p:tav>
                                      </p:tavLst>
                                    </p:anim>
                                    <p:anim calcmode="lin" valueType="num">
                                      <p:cBhvr>
                                        <p:cTn id="29" dur="80" fill="hold"/>
                                        <p:tgtEl>
                                          <p:spTgt spid="2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6"/>
      <p:bldP build="whole" bldLvl="1" animBg="1" rev="0" advAuto="0" spid="257" grpId="4"/>
      <p:bldP build="whole" bldLvl="1" animBg="1" rev="0" advAuto="0" spid="256" grpId="5"/>
      <p:bldP build="whole" bldLvl="1" animBg="1" rev="0" advAuto="0" spid="260" grpId="1"/>
      <p:bldP build="whole" bldLvl="1" animBg="1" rev="0" advAuto="0" spid="258" grpId="3"/>
      <p:bldP build="whole" bldLvl="1" animBg="1" rev="0" advAuto="0" spid="261"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264" name="Shape 264"/>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Estimate Roots</a:t>
            </a:r>
          </a:p>
        </p:txBody>
      </p:sp>
      <p:sp>
        <p:nvSpPr>
          <p:cNvPr id="265" name="Shape 265"/>
          <p:cNvSpPr/>
          <p:nvPr/>
        </p:nvSpPr>
        <p:spPr>
          <a:xfrm>
            <a:off x="876300" y="1522412"/>
            <a:ext cx="7562850" cy="1101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b="1" sz="2400">
                <a:solidFill>
                  <a:srgbClr val="00539D"/>
                </a:solidFill>
              </a:rPr>
              <a:t>Solve –</a:t>
            </a:r>
            <a:r>
              <a:rPr b="1" i="1" sz="2400">
                <a:solidFill>
                  <a:srgbClr val="00539D"/>
                </a:solidFill>
              </a:rPr>
              <a:t>x</a:t>
            </a:r>
            <a:r>
              <a:rPr b="1" baseline="40000" sz="2400">
                <a:solidFill>
                  <a:srgbClr val="00539D"/>
                </a:solidFill>
              </a:rPr>
              <a:t>2</a:t>
            </a:r>
            <a:r>
              <a:rPr b="1" sz="2400">
                <a:solidFill>
                  <a:srgbClr val="00539D"/>
                </a:solidFill>
              </a:rPr>
              <a:t> + 4</a:t>
            </a:r>
            <a:r>
              <a:rPr b="1" i="1" sz="2400">
                <a:solidFill>
                  <a:srgbClr val="00539D"/>
                </a:solidFill>
              </a:rPr>
              <a:t>x</a:t>
            </a:r>
            <a:r>
              <a:rPr b="1" sz="2400">
                <a:solidFill>
                  <a:srgbClr val="00539D"/>
                </a:solidFill>
              </a:rPr>
              <a:t> – 1 = 0 by graphing. If exact roots cannot be found, state the consecutive integers between which the roots are located.</a:t>
            </a:r>
          </a:p>
        </p:txBody>
      </p:sp>
      <p:pic>
        <p:nvPicPr>
          <p:cNvPr id="266" name="image.png"/>
          <p:cNvPicPr/>
          <p:nvPr/>
        </p:nvPicPr>
        <p:blipFill>
          <a:blip r:embed="rId2">
            <a:extLst/>
          </a:blip>
          <a:stretch>
            <a:fillRect/>
          </a:stretch>
        </p:blipFill>
        <p:spPr>
          <a:xfrm>
            <a:off x="2743200" y="3390900"/>
            <a:ext cx="3629025" cy="904875"/>
          </a:xfrm>
          <a:prstGeom prst="rect">
            <a:avLst/>
          </a:prstGeom>
          <a:ln w="12700">
            <a:miter lim="400000"/>
          </a:ln>
        </p:spPr>
      </p:pic>
      <p:sp>
        <p:nvSpPr>
          <p:cNvPr id="267" name="Shape 267"/>
          <p:cNvSpPr/>
          <p:nvPr/>
        </p:nvSpPr>
        <p:spPr>
          <a:xfrm>
            <a:off x="876300" y="2765425"/>
            <a:ext cx="756285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500"/>
              </a:spcBef>
              <a:defRPr sz="2400"/>
            </a:lvl1pPr>
          </a:lstStyle>
          <a:p>
            <a:pPr lvl="0">
              <a:defRPr sz="1800"/>
            </a:pPr>
            <a:r>
              <a:rPr sz="2400"/>
              <a:t>Make a table of values and graph the related function.</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5">
                                            <p:bg/>
                                          </p:spTgt>
                                        </p:tgtEl>
                                        <p:attrNameLst>
                                          <p:attrName>style.visibility</p:attrName>
                                        </p:attrNameLst>
                                      </p:cBhvr>
                                      <p:to>
                                        <p:strVal val="visible"/>
                                      </p:to>
                                    </p:set>
                                    <p:animEffect filter="wipe(left)" transition="in">
                                      <p:cBhvr>
                                        <p:cTn id="7" dur="500"/>
                                        <p:tgtEl>
                                          <p:spTgt spid="265">
                                            <p:bg/>
                                          </p:spTgt>
                                        </p:tgtEl>
                                      </p:cBhvr>
                                    </p:animEffect>
                                  </p:childTnLst>
                                </p:cTn>
                              </p:par>
                              <p:par>
                                <p:cTn id="8" presetClass="entr" presetSubtype="8" presetID="22" grpId="1" fill="hold">
                                  <p:stCondLst>
                                    <p:cond delay="0"/>
                                  </p:stCondLst>
                                  <p:iterate type="el" backwards="0">
                                    <p:tmAbs val="0"/>
                                  </p:iterate>
                                  <p:childTnLst>
                                    <p:set>
                                      <p:cBhvr>
                                        <p:cTn id="9" fill="hold"/>
                                        <p:tgtEl>
                                          <p:spTgt spid="265">
                                            <p:txEl>
                                              <p:pRg st="0" end="0"/>
                                            </p:txEl>
                                          </p:spTgt>
                                        </p:tgtEl>
                                        <p:attrNameLst>
                                          <p:attrName>style.visibility</p:attrName>
                                        </p:attrNameLst>
                                      </p:cBhvr>
                                      <p:to>
                                        <p:strVal val="visible"/>
                                      </p:to>
                                    </p:set>
                                    <p:animEffect filter="wipe(left)" transition="in">
                                      <p:cBhvr>
                                        <p:cTn id="10" dur="500"/>
                                        <p:tgtEl>
                                          <p:spTgt spid="2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67">
                                            <p:bg/>
                                          </p:spTgt>
                                        </p:tgtEl>
                                        <p:attrNameLst>
                                          <p:attrName>style.visibility</p:attrName>
                                        </p:attrNameLst>
                                      </p:cBhvr>
                                      <p:to>
                                        <p:strVal val="visible"/>
                                      </p:to>
                                    </p:set>
                                    <p:animEffect filter="wipe(left)" transition="in">
                                      <p:cBhvr>
                                        <p:cTn id="15" dur="500"/>
                                        <p:tgtEl>
                                          <p:spTgt spid="267">
                                            <p:bg/>
                                          </p:spTgt>
                                        </p:tgtEl>
                                      </p:cBhvr>
                                    </p:animEffect>
                                  </p:childTnLst>
                                </p:cTn>
                              </p:par>
                              <p:par>
                                <p:cTn id="16" presetClass="entr" presetSubtype="8" presetID="22" grpId="2" fill="hold">
                                  <p:stCondLst>
                                    <p:cond delay="0"/>
                                  </p:stCondLst>
                                  <p:iterate type="el" backwards="0">
                                    <p:tmAbs val="0"/>
                                  </p:iterate>
                                  <p:childTnLst>
                                    <p:set>
                                      <p:cBhvr>
                                        <p:cTn id="17" fill="hold"/>
                                        <p:tgtEl>
                                          <p:spTgt spid="267">
                                            <p:txEl>
                                              <p:pRg st="0" end="0"/>
                                            </p:txEl>
                                          </p:spTgt>
                                        </p:tgtEl>
                                        <p:attrNameLst>
                                          <p:attrName>style.visibility</p:attrName>
                                        </p:attrNameLst>
                                      </p:cBhvr>
                                      <p:to>
                                        <p:strVal val="visible"/>
                                      </p:to>
                                    </p:set>
                                    <p:animEffect filter="wipe(left)" transition="in">
                                      <p:cBhvr>
                                        <p:cTn id="18" dur="500"/>
                                        <p:tgtEl>
                                          <p:spTgt spid="267">
                                            <p:txEl>
                                              <p:pRg st="0" end="0"/>
                                            </p:txEl>
                                          </p:spTgt>
                                        </p:tgtEl>
                                      </p:cBhvr>
                                    </p:animEffect>
                                  </p:childTnLst>
                                </p:cTn>
                              </p:par>
                            </p:childTnLst>
                          </p:cTn>
                        </p:par>
                        <p:par>
                          <p:cTn id="19" fill="hold">
                            <p:stCondLst>
                              <p:cond delay="500"/>
                            </p:stCondLst>
                            <p:childTnLst>
                              <p:par>
                                <p:cTn id="20" nodeType="afterEffect" presetClass="entr" presetSubtype="32" presetID="4" grpId="3" fill="hold">
                                  <p:stCondLst>
                                    <p:cond delay="0"/>
                                  </p:stCondLst>
                                  <p:iterate type="el" backwards="0">
                                    <p:tmAbs val="0"/>
                                  </p:iterate>
                                  <p:childTnLst>
                                    <p:set>
                                      <p:cBhvr>
                                        <p:cTn id="21" fill="hold"/>
                                        <p:tgtEl>
                                          <p:spTgt spid="266"/>
                                        </p:tgtEl>
                                        <p:attrNameLst>
                                          <p:attrName>style.visibility</p:attrName>
                                        </p:attrNameLst>
                                      </p:cBhvr>
                                      <p:to>
                                        <p:strVal val="visible"/>
                                      </p:to>
                                    </p:set>
                                    <p:animEffect filter="box(out)" transition="in">
                                      <p:cBhvr>
                                        <p:cTn id="22"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3"/>
      <p:bldP build="p" bldLvl="5" animBg="1" rev="0" advAuto="0" spid="265" grpId="1"/>
      <p:bldP build="p" bldLvl="5" animBg="1" rev="0" advAuto="0" spid="267"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270" name="Shape 270"/>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Estimate Roots</a:t>
            </a:r>
          </a:p>
        </p:txBody>
      </p:sp>
      <p:sp>
        <p:nvSpPr>
          <p:cNvPr id="271" name="Shape 271"/>
          <p:cNvSpPr/>
          <p:nvPr/>
        </p:nvSpPr>
        <p:spPr>
          <a:xfrm>
            <a:off x="876300" y="1522412"/>
            <a:ext cx="4457700" cy="10791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sz="2400"/>
              <a:t>The </a:t>
            </a:r>
            <a:r>
              <a:rPr i="1" sz="2400"/>
              <a:t>x</a:t>
            </a:r>
            <a:r>
              <a:rPr sz="2400"/>
              <a:t>-intercepts of the graph are between 0 and 1 and between 3 and 4.  </a:t>
            </a:r>
          </a:p>
        </p:txBody>
      </p:sp>
      <p:sp>
        <p:nvSpPr>
          <p:cNvPr id="272" name="Shape 272"/>
          <p:cNvSpPr/>
          <p:nvPr/>
        </p:nvSpPr>
        <p:spPr>
          <a:xfrm>
            <a:off x="533400" y="3429000"/>
            <a:ext cx="4800600" cy="14001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68425" indent="-1023937">
              <a:lnSpc>
                <a:spcPct val="90000"/>
              </a:lnSpc>
              <a:spcBef>
                <a:spcPts val="500"/>
              </a:spcBef>
              <a:tabLst>
                <a:tab pos="1943100" algn="l"/>
              </a:tabLst>
            </a:pPr>
            <a:r>
              <a:rPr b="1" sz="2400">
                <a:solidFill>
                  <a:srgbClr val="00539D"/>
                </a:solidFill>
              </a:rPr>
              <a:t>Answer:</a:t>
            </a:r>
            <a:r>
              <a:rPr sz="2400">
                <a:solidFill>
                  <a:srgbClr val="E01B22"/>
                </a:solidFill>
              </a:rPr>
              <a:t> 	One solution is between 0 and 1 and the other is between 3 and 4.</a:t>
            </a:r>
          </a:p>
        </p:txBody>
      </p:sp>
      <p:pic>
        <p:nvPicPr>
          <p:cNvPr id="273" name="E-5-2-4-AE.jpg"/>
          <p:cNvPicPr/>
          <p:nvPr/>
        </p:nvPicPr>
        <p:blipFill>
          <a:blip r:embed="rId2">
            <a:extLst/>
          </a:blip>
          <a:stretch>
            <a:fillRect/>
          </a:stretch>
        </p:blipFill>
        <p:spPr>
          <a:xfrm>
            <a:off x="5635625" y="1454150"/>
            <a:ext cx="2824163" cy="2936875"/>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71">
                                            <p:bg/>
                                          </p:spTgt>
                                        </p:tgtEl>
                                        <p:attrNameLst>
                                          <p:attrName>style.visibility</p:attrName>
                                        </p:attrNameLst>
                                      </p:cBhvr>
                                      <p:to>
                                        <p:strVal val="visible"/>
                                      </p:to>
                                    </p:set>
                                    <p:animEffect filter="wipe(left)" transition="in">
                                      <p:cBhvr>
                                        <p:cTn id="7" dur="500"/>
                                        <p:tgtEl>
                                          <p:spTgt spid="271">
                                            <p:bg/>
                                          </p:spTgt>
                                        </p:tgtEl>
                                      </p:cBhvr>
                                    </p:animEffect>
                                  </p:childTnLst>
                                </p:cTn>
                              </p:par>
                              <p:par>
                                <p:cTn id="8" presetClass="entr" presetSubtype="8" presetID="22" grpId="1" fill="hold">
                                  <p:stCondLst>
                                    <p:cond delay="0"/>
                                  </p:stCondLst>
                                  <p:iterate type="el" backwards="0">
                                    <p:tmAbs val="0"/>
                                  </p:iterate>
                                  <p:childTnLst>
                                    <p:set>
                                      <p:cBhvr>
                                        <p:cTn id="9" fill="hold"/>
                                        <p:tgtEl>
                                          <p:spTgt spid="271">
                                            <p:txEl>
                                              <p:pRg st="0" end="0"/>
                                            </p:txEl>
                                          </p:spTgt>
                                        </p:tgtEl>
                                        <p:attrNameLst>
                                          <p:attrName>style.visibility</p:attrName>
                                        </p:attrNameLst>
                                      </p:cBhvr>
                                      <p:to>
                                        <p:strVal val="visible"/>
                                      </p:to>
                                    </p:set>
                                    <p:animEffect filter="wipe(left)" transition="in">
                                      <p:cBhvr>
                                        <p:cTn id="10" dur="500"/>
                                        <p:tgtEl>
                                          <p:spTgt spid="271">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73"/>
                                        </p:tgtEl>
                                        <p:attrNameLst>
                                          <p:attrName>style.visibility</p:attrName>
                                        </p:attrNameLst>
                                      </p:cBhvr>
                                      <p:to>
                                        <p:strVal val="visible"/>
                                      </p:to>
                                    </p:set>
                                    <p:animEffect filter="wipe(left)" transition="in">
                                      <p:cBhvr>
                                        <p:cTn id="14" dur="500"/>
                                        <p:tgtEl>
                                          <p:spTgt spid="273"/>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72">
                                            <p:bg/>
                                          </p:spTgt>
                                        </p:tgtEl>
                                        <p:attrNameLst>
                                          <p:attrName>style.visibility</p:attrName>
                                        </p:attrNameLst>
                                      </p:cBhvr>
                                      <p:to>
                                        <p:strVal val="visible"/>
                                      </p:to>
                                    </p:set>
                                    <p:animEffect filter="wipe(left)" transition="in">
                                      <p:cBhvr>
                                        <p:cTn id="19" dur="500"/>
                                        <p:tgtEl>
                                          <p:spTgt spid="272">
                                            <p:bg/>
                                          </p:spTgt>
                                        </p:tgtEl>
                                      </p:cBhvr>
                                    </p:animEffect>
                                  </p:childTnLst>
                                </p:cTn>
                              </p:par>
                              <p:par>
                                <p:cTn id="20" presetClass="entr" presetSubtype="8" presetID="22" grpId="3" fill="hold">
                                  <p:stCondLst>
                                    <p:cond delay="0"/>
                                  </p:stCondLst>
                                  <p:iterate type="el" backwards="0">
                                    <p:tmAbs val="0"/>
                                  </p:iterate>
                                  <p:childTnLst>
                                    <p:set>
                                      <p:cBhvr>
                                        <p:cTn id="21" fill="hold"/>
                                        <p:tgtEl>
                                          <p:spTgt spid="272">
                                            <p:txEl>
                                              <p:pRg st="0" end="0"/>
                                            </p:txEl>
                                          </p:spTgt>
                                        </p:tgtEl>
                                        <p:attrNameLst>
                                          <p:attrName>style.visibility</p:attrName>
                                        </p:attrNameLst>
                                      </p:cBhvr>
                                      <p:to>
                                        <p:strVal val="visible"/>
                                      </p:to>
                                    </p:set>
                                    <p:animEffect filter="wipe(left)" transition="in">
                                      <p:cBhvr>
                                        <p:cTn id="22" dur="500"/>
                                        <p:tgtEl>
                                          <p:spTgt spid="27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2"/>
      <p:bldP build="p" bldLvl="5" animBg="1" rev="0" advAuto="0" spid="272" grpId="3"/>
      <p:bldP build="p" bldLvl="5" animBg="1" rev="0" advAuto="0" spid="27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FFFFFF"/>
              </a:buClr>
              <a:buAutoNum type="alphaUcPeriod" startAt="1"/>
              <a:defRPr sz="1800"/>
            </a:pPr>
            <a:r>
              <a:rPr sz="3200">
                <a:solidFill>
                  <a:srgbClr val="FFFFFF"/>
                </a:solidFill>
              </a:rPr>
              <a:t>A</a:t>
            </a:r>
            <a:endParaRPr sz="3200">
              <a:solidFill>
                <a:srgbClr val="FFFFFF"/>
              </a:solidFill>
            </a:endParaRPr>
          </a:p>
          <a:p>
            <a:pPr lvl="0" marL="609600" indent="-609600">
              <a:buClr>
                <a:srgbClr val="FFFFFF"/>
              </a:buClr>
              <a:buAutoNum type="alphaUcPeriod" startAt="1"/>
              <a:defRPr sz="1800"/>
            </a:pPr>
            <a:r>
              <a:rPr sz="3200">
                <a:solidFill>
                  <a:srgbClr val="FFFFFF"/>
                </a:solidFill>
              </a:rPr>
              <a:t>B</a:t>
            </a:r>
            <a:endParaRPr sz="3200">
              <a:solidFill>
                <a:srgbClr val="FFFFFF"/>
              </a:solidFill>
            </a:endParaRPr>
          </a:p>
          <a:p>
            <a:pPr lvl="0" marL="609600" indent="-609600">
              <a:buClr>
                <a:srgbClr val="FFFFFF"/>
              </a:buClr>
              <a:buAutoNum type="alphaUcPeriod" startAt="1"/>
              <a:defRPr sz="1800"/>
            </a:pPr>
            <a:r>
              <a:rPr sz="3200">
                <a:solidFill>
                  <a:srgbClr val="FFFFFF"/>
                </a:solidFill>
              </a:rPr>
              <a:t>C</a:t>
            </a:r>
            <a:endParaRPr sz="3200">
              <a:solidFill>
                <a:srgbClr val="FFFFFF"/>
              </a:solidFill>
            </a:endParaRPr>
          </a:p>
          <a:p>
            <a:pPr lvl="0" marL="609600" indent="-609600">
              <a:buClr>
                <a:srgbClr val="FFFFFF"/>
              </a:buClr>
              <a:buAutoNum type="alphaUcPeriod" startAt="1"/>
              <a:defRPr sz="1800"/>
            </a:pPr>
            <a:r>
              <a:rPr sz="3200">
                <a:solidFill>
                  <a:srgbClr val="FFFFFF"/>
                </a:solidFill>
              </a:rPr>
              <a:t>D</a:t>
            </a:r>
          </a:p>
        </p:txBody>
      </p:sp>
      <p:sp>
        <p:nvSpPr>
          <p:cNvPr id="276" name="Shape 276"/>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graphicFrame>
        <p:nvGraphicFramePr>
          <p:cNvPr id="277" name="Chart 277"/>
          <p:cNvGraphicFramePr/>
          <p:nvPr/>
        </p:nvGraphicFramePr>
        <p:xfrm>
          <a:off x="6136752" y="3361735"/>
          <a:ext cx="2537864" cy="2886385"/>
        </p:xfrm>
        <a:graphic xmlns:a="http://schemas.openxmlformats.org/drawingml/2006/main">
          <a:graphicData uri="http://schemas.openxmlformats.org/drawingml/2006/chart">
            <c:chart xmlns:c="http://schemas.openxmlformats.org/drawingml/2006/chart" r:id="rId2"/>
          </a:graphicData>
        </a:graphic>
      </p:graphicFrame>
      <p:sp>
        <p:nvSpPr>
          <p:cNvPr id="278" name="Shape 278"/>
          <p:cNvSpPr/>
          <p:nvPr/>
        </p:nvSpPr>
        <p:spPr>
          <a:xfrm>
            <a:off x="857250" y="2641600"/>
            <a:ext cx="4019550" cy="23109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533400" indent="-533400">
              <a:lnSpc>
                <a:spcPct val="90000"/>
              </a:lnSpc>
              <a:spcBef>
                <a:spcPts val="2300"/>
              </a:spcBef>
            </a:pPr>
            <a:r>
              <a:rPr b="1" sz="2400">
                <a:solidFill>
                  <a:srgbClr val="00539D"/>
                </a:solidFill>
              </a:rPr>
              <a:t>A.</a:t>
            </a:r>
            <a:r>
              <a:rPr b="1" sz="2400"/>
              <a:t>	0 and 1, 3 and 4</a:t>
            </a:r>
            <a:endParaRPr b="1" sz="2400"/>
          </a:p>
          <a:p>
            <a:pPr lvl="0" marL="533400" indent="-533400">
              <a:lnSpc>
                <a:spcPct val="90000"/>
              </a:lnSpc>
              <a:spcBef>
                <a:spcPts val="2300"/>
              </a:spcBef>
            </a:pPr>
            <a:r>
              <a:rPr b="1" sz="2400">
                <a:solidFill>
                  <a:srgbClr val="00539D"/>
                </a:solidFill>
              </a:rPr>
              <a:t>B.</a:t>
            </a:r>
            <a:r>
              <a:rPr b="1" sz="2400"/>
              <a:t>	0 and 1</a:t>
            </a:r>
            <a:endParaRPr b="1" sz="2400"/>
          </a:p>
          <a:p>
            <a:pPr lvl="0" marL="533400" indent="-533400">
              <a:lnSpc>
                <a:spcPct val="90000"/>
              </a:lnSpc>
              <a:spcBef>
                <a:spcPts val="2300"/>
              </a:spcBef>
            </a:pPr>
            <a:r>
              <a:rPr b="1" sz="2400">
                <a:solidFill>
                  <a:srgbClr val="00539D"/>
                </a:solidFill>
              </a:rPr>
              <a:t>C.</a:t>
            </a:r>
            <a:r>
              <a:rPr b="1" sz="2400"/>
              <a:t>	3 and 4</a:t>
            </a:r>
            <a:endParaRPr b="1" sz="2400"/>
          </a:p>
          <a:p>
            <a:pPr lvl="0" marL="533400" indent="-533400">
              <a:lnSpc>
                <a:spcPct val="90000"/>
              </a:lnSpc>
              <a:spcBef>
                <a:spcPts val="2300"/>
              </a:spcBef>
            </a:pPr>
            <a:r>
              <a:rPr b="1" sz="2400">
                <a:solidFill>
                  <a:srgbClr val="00539D"/>
                </a:solidFill>
              </a:rPr>
              <a:t>D.</a:t>
            </a:r>
            <a:r>
              <a:rPr b="1" sz="2400"/>
              <a:t>	–1 and 0, 2 and 3</a:t>
            </a:r>
          </a:p>
        </p:txBody>
      </p:sp>
      <p:sp>
        <p:nvSpPr>
          <p:cNvPr id="279" name="Shape 279"/>
          <p:cNvSpPr/>
          <p:nvPr/>
        </p:nvSpPr>
        <p:spPr>
          <a:xfrm>
            <a:off x="476250" y="1285875"/>
            <a:ext cx="8020050" cy="1101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pPr>
            <a:r>
              <a:rPr b="1" sz="2400">
                <a:solidFill>
                  <a:srgbClr val="00539D"/>
                </a:solidFill>
              </a:rPr>
              <a:t>Solve </a:t>
            </a:r>
            <a:r>
              <a:rPr b="1" i="1" sz="2400">
                <a:solidFill>
                  <a:srgbClr val="00539D"/>
                </a:solidFill>
              </a:rPr>
              <a:t>x</a:t>
            </a:r>
            <a:r>
              <a:rPr b="1" baseline="40000" sz="2400">
                <a:solidFill>
                  <a:srgbClr val="00539D"/>
                </a:solidFill>
              </a:rPr>
              <a:t>2</a:t>
            </a:r>
            <a:r>
              <a:rPr b="1" sz="2400">
                <a:solidFill>
                  <a:srgbClr val="00539D"/>
                </a:solidFill>
              </a:rPr>
              <a:t> – 4</a:t>
            </a:r>
            <a:r>
              <a:rPr b="1" i="1" sz="2400">
                <a:solidFill>
                  <a:srgbClr val="00539D"/>
                </a:solidFill>
              </a:rPr>
              <a:t>x</a:t>
            </a:r>
            <a:r>
              <a:rPr b="1" sz="2400">
                <a:solidFill>
                  <a:srgbClr val="00539D"/>
                </a:solidFill>
              </a:rPr>
              <a:t> + 2 = 0 by graphing. What are the consecutive integers between which the roots are located?</a:t>
            </a:r>
          </a:p>
        </p:txBody>
      </p:sp>
      <p:sp>
        <p:nvSpPr>
          <p:cNvPr id="280" name="Shape 280"/>
          <p:cNvSpPr/>
          <p:nvPr/>
        </p:nvSpPr>
        <p:spPr>
          <a:xfrm>
            <a:off x="857250" y="2628900"/>
            <a:ext cx="457200"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p>
        </p:txBody>
      </p:sp>
      <p:pic>
        <p:nvPicPr>
          <p:cNvPr id="281" name="Check Progress.png"/>
          <p:cNvPicPr/>
          <p:nvPr/>
        </p:nvPicPr>
        <p:blipFill>
          <a:blip r:embed="rId3">
            <a:extLst/>
          </a:blip>
          <a:stretch>
            <a:fillRect/>
          </a:stretch>
        </p:blipFill>
        <p:spPr>
          <a:xfrm>
            <a:off x="2716212" y="712787"/>
            <a:ext cx="2846388" cy="511176"/>
          </a:xfrm>
          <a:prstGeom prst="rect">
            <a:avLst/>
          </a:prstGeom>
          <a:ln w="12700">
            <a:miter lim="400000"/>
          </a:ln>
        </p:spPr>
      </p:pic>
      <p:pic>
        <p:nvPicPr>
          <p:cNvPr id="282" name="CheckPointICON.jpg"/>
          <p:cNvPicPr/>
          <p:nvPr/>
        </p:nvPicPr>
        <p:blipFill>
          <a:blip r:embed="rId4">
            <a:extLst/>
          </a:blip>
          <a:stretch>
            <a:fillRect/>
          </a:stretch>
        </p:blipFill>
        <p:spPr>
          <a:xfrm>
            <a:off x="7467600" y="747712"/>
            <a:ext cx="1222375" cy="3762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1"/>
                                        </p:tgtEl>
                                        <p:attrNameLst>
                                          <p:attrName>style.visibility</p:attrName>
                                        </p:attrNameLst>
                                      </p:cBhvr>
                                      <p:to>
                                        <p:strVal val="visible"/>
                                      </p:to>
                                    </p:set>
                                    <p:animEffect filter="wipe(left)" transition="in">
                                      <p:cBhvr>
                                        <p:cTn id="7" dur="500"/>
                                        <p:tgtEl>
                                          <p:spTgt spid="28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82"/>
                                        </p:tgtEl>
                                        <p:attrNameLst>
                                          <p:attrName>style.visibility</p:attrName>
                                        </p:attrNameLst>
                                      </p:cBhvr>
                                      <p:to>
                                        <p:strVal val="visible"/>
                                      </p:to>
                                    </p:set>
                                    <p:animEffect filter="fade" transition="in">
                                      <p:cBhvr>
                                        <p:cTn id="11" dur="500"/>
                                        <p:tgtEl>
                                          <p:spTgt spid="28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79"/>
                                        </p:tgtEl>
                                        <p:attrNameLst>
                                          <p:attrName>style.visibility</p:attrName>
                                        </p:attrNameLst>
                                      </p:cBhvr>
                                      <p:to>
                                        <p:strVal val="visible"/>
                                      </p:to>
                                    </p:set>
                                    <p:animEffect filter="wipe(left)" transition="in">
                                      <p:cBhvr>
                                        <p:cTn id="15" dur="500"/>
                                        <p:tgtEl>
                                          <p:spTgt spid="279"/>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78"/>
                                        </p:tgtEl>
                                        <p:attrNameLst>
                                          <p:attrName>style.visibility</p:attrName>
                                        </p:attrNameLst>
                                      </p:cBhvr>
                                      <p:to>
                                        <p:strVal val="visible"/>
                                      </p:to>
                                    </p:set>
                                    <p:animEffect filter="wipe(left)" transition="in">
                                      <p:cBhvr>
                                        <p:cTn id="19" dur="500"/>
                                        <p:tgtEl>
                                          <p:spTgt spid="278"/>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27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280"/>
                                        </p:tgtEl>
                                        <p:attrNameLst>
                                          <p:attrName>style.visibility</p:attrName>
                                        </p:attrNameLst>
                                      </p:cBhvr>
                                      <p:to>
                                        <p:strVal val="visible"/>
                                      </p:to>
                                    </p:set>
                                    <p:anim calcmode="lin" valueType="num">
                                      <p:cBhvr>
                                        <p:cTn id="28" dur="80" fill="hold"/>
                                        <p:tgtEl>
                                          <p:spTgt spid="280"/>
                                        </p:tgtEl>
                                        <p:attrNameLst>
                                          <p:attrName>ppt_x</p:attrName>
                                        </p:attrNameLst>
                                      </p:cBhvr>
                                      <p:tavLst>
                                        <p:tav tm="0">
                                          <p:val>
                                            <p:strVal val="#ppt_x"/>
                                          </p:val>
                                        </p:tav>
                                        <p:tav tm="100000">
                                          <p:val>
                                            <p:strVal val="#ppt_x"/>
                                          </p:val>
                                        </p:tav>
                                      </p:tavLst>
                                    </p:anim>
                                    <p:anim calcmode="lin" valueType="num">
                                      <p:cBhvr>
                                        <p:cTn id="29" dur="80" fill="hold"/>
                                        <p:tgtEl>
                                          <p:spTgt spid="2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5"/>
      <p:bldP build="whole" bldLvl="1" animBg="1" rev="0" advAuto="0" spid="280" grpId="6"/>
      <p:bldP build="whole" bldLvl="1" animBg="1" rev="0" advAuto="0" spid="279" grpId="3"/>
      <p:bldP build="whole" bldLvl="1" animBg="1" rev="0" advAuto="0" spid="281" grpId="1"/>
      <p:bldP build="whole" bldLvl="1" animBg="1" rev="0" advAuto="0" spid="282" grpId="2"/>
      <p:bldP build="whole" bldLvl="1" animBg="1" rev="0" advAuto="0" spid="278" grpId="4"/>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5</a:t>
            </a:r>
          </a:p>
        </p:txBody>
      </p:sp>
      <p:sp>
        <p:nvSpPr>
          <p:cNvPr id="285" name="Shape 285"/>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Solve by Using a Table</a:t>
            </a:r>
          </a:p>
        </p:txBody>
      </p:sp>
      <p:sp>
        <p:nvSpPr>
          <p:cNvPr id="286" name="Shape 286"/>
          <p:cNvSpPr/>
          <p:nvPr/>
        </p:nvSpPr>
        <p:spPr>
          <a:xfrm>
            <a:off x="876300" y="1522412"/>
            <a:ext cx="7705725" cy="4614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b="1" sz="2400">
                <a:solidFill>
                  <a:srgbClr val="00539D"/>
                </a:solidFill>
              </a:rPr>
              <a:t>Solve </a:t>
            </a:r>
            <a:r>
              <a:rPr b="1" i="1" sz="2400">
                <a:solidFill>
                  <a:srgbClr val="00539D"/>
                </a:solidFill>
              </a:rPr>
              <a:t>x</a:t>
            </a:r>
            <a:r>
              <a:rPr b="1" baseline="40000" sz="2400">
                <a:solidFill>
                  <a:srgbClr val="00539D"/>
                </a:solidFill>
              </a:rPr>
              <a:t>2</a:t>
            </a:r>
            <a:r>
              <a:rPr b="1" sz="2400">
                <a:solidFill>
                  <a:srgbClr val="00539D"/>
                </a:solidFill>
              </a:rPr>
              <a:t> + 5</a:t>
            </a:r>
            <a:r>
              <a:rPr b="1" i="1" sz="2400">
                <a:solidFill>
                  <a:srgbClr val="00539D"/>
                </a:solidFill>
              </a:rPr>
              <a:t>x</a:t>
            </a:r>
            <a:r>
              <a:rPr b="1" sz="2400">
                <a:solidFill>
                  <a:srgbClr val="00539D"/>
                </a:solidFill>
              </a:rPr>
              <a:t> – 7 = 0.</a:t>
            </a:r>
          </a:p>
        </p:txBody>
      </p:sp>
      <p:sp>
        <p:nvSpPr>
          <p:cNvPr id="287" name="Shape 287"/>
          <p:cNvSpPr/>
          <p:nvPr/>
        </p:nvSpPr>
        <p:spPr>
          <a:xfrm>
            <a:off x="876300" y="2246312"/>
            <a:ext cx="7324725" cy="18045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sz="2400"/>
              <a:t>Enter </a:t>
            </a:r>
            <a:r>
              <a:rPr i="1" sz="2400"/>
              <a:t>y</a:t>
            </a:r>
            <a:r>
              <a:rPr baseline="-25000" sz="2400"/>
              <a:t>1</a:t>
            </a:r>
            <a:r>
              <a:rPr sz="2400"/>
              <a:t> = </a:t>
            </a:r>
            <a:r>
              <a:rPr i="1" sz="2400"/>
              <a:t>x</a:t>
            </a:r>
            <a:r>
              <a:rPr i="1" sz="600"/>
              <a:t> </a:t>
            </a:r>
            <a:r>
              <a:rPr baseline="40000" sz="2400"/>
              <a:t>2</a:t>
            </a:r>
            <a:r>
              <a:rPr sz="2400"/>
              <a:t> + 5</a:t>
            </a:r>
            <a:r>
              <a:rPr i="1" sz="2400"/>
              <a:t>x</a:t>
            </a:r>
            <a:r>
              <a:rPr sz="2400"/>
              <a:t> – 7 in your graph calculator. Use the </a:t>
            </a:r>
            <a:r>
              <a:rPr b="1" sz="2400"/>
              <a:t>TABLE</a:t>
            </a:r>
            <a:r>
              <a:rPr sz="2400"/>
              <a:t> window to find where the sign of </a:t>
            </a:r>
            <a:r>
              <a:rPr b="1" sz="2400"/>
              <a:t>Y1</a:t>
            </a:r>
            <a:r>
              <a:rPr sz="2400"/>
              <a:t> changes. Change </a:t>
            </a:r>
            <a:r>
              <a:rPr b="1" sz="2400">
                <a:latin typeface="Lucida Grande"/>
                <a:ea typeface="Lucida Grande"/>
                <a:cs typeface="Lucida Grande"/>
                <a:sym typeface="Lucida Grande"/>
              </a:rPr>
              <a:t>Δ</a:t>
            </a:r>
            <a:r>
              <a:rPr b="1" sz="2400"/>
              <a:t>Tbl</a:t>
            </a:r>
            <a:r>
              <a:rPr sz="2400"/>
              <a:t> to 0.1 and look again for the sign change. Replace the process with 0.01 and 0.001 to get a more accurate location of the zero.</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6">
                                            <p:bg/>
                                          </p:spTgt>
                                        </p:tgtEl>
                                        <p:attrNameLst>
                                          <p:attrName>style.visibility</p:attrName>
                                        </p:attrNameLst>
                                      </p:cBhvr>
                                      <p:to>
                                        <p:strVal val="visible"/>
                                      </p:to>
                                    </p:set>
                                    <p:animEffect filter="wipe(left)" transition="in">
                                      <p:cBhvr>
                                        <p:cTn id="7" dur="500"/>
                                        <p:tgtEl>
                                          <p:spTgt spid="286">
                                            <p:bg/>
                                          </p:spTgt>
                                        </p:tgtEl>
                                      </p:cBhvr>
                                    </p:animEffect>
                                  </p:childTnLst>
                                </p:cTn>
                              </p:par>
                              <p:par>
                                <p:cTn id="8" presetClass="entr" presetSubtype="8" presetID="22" grpId="1" fill="hold">
                                  <p:stCondLst>
                                    <p:cond delay="0"/>
                                  </p:stCondLst>
                                  <p:iterate type="el" backwards="0">
                                    <p:tmAbs val="0"/>
                                  </p:iterate>
                                  <p:childTnLst>
                                    <p:set>
                                      <p:cBhvr>
                                        <p:cTn id="9" fill="hold"/>
                                        <p:tgtEl>
                                          <p:spTgt spid="286">
                                            <p:txEl>
                                              <p:pRg st="0" end="0"/>
                                            </p:txEl>
                                          </p:spTgt>
                                        </p:tgtEl>
                                        <p:attrNameLst>
                                          <p:attrName>style.visibility</p:attrName>
                                        </p:attrNameLst>
                                      </p:cBhvr>
                                      <p:to>
                                        <p:strVal val="visible"/>
                                      </p:to>
                                    </p:set>
                                    <p:animEffect filter="wipe(left)" transition="in">
                                      <p:cBhvr>
                                        <p:cTn id="10" dur="500"/>
                                        <p:tgtEl>
                                          <p:spTgt spid="2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87">
                                            <p:bg/>
                                          </p:spTgt>
                                        </p:tgtEl>
                                        <p:attrNameLst>
                                          <p:attrName>style.visibility</p:attrName>
                                        </p:attrNameLst>
                                      </p:cBhvr>
                                      <p:to>
                                        <p:strVal val="visible"/>
                                      </p:to>
                                    </p:set>
                                    <p:animEffect filter="wipe(left)" transition="in">
                                      <p:cBhvr>
                                        <p:cTn id="15" dur="500"/>
                                        <p:tgtEl>
                                          <p:spTgt spid="287">
                                            <p:bg/>
                                          </p:spTgt>
                                        </p:tgtEl>
                                      </p:cBhvr>
                                    </p:animEffect>
                                  </p:childTnLst>
                                </p:cTn>
                              </p:par>
                              <p:par>
                                <p:cTn id="16" presetClass="entr" presetSubtype="8" presetID="22" grpId="2" fill="hold">
                                  <p:stCondLst>
                                    <p:cond delay="0"/>
                                  </p:stCondLst>
                                  <p:iterate type="el" backwards="0">
                                    <p:tmAbs val="0"/>
                                  </p:iterate>
                                  <p:childTnLst>
                                    <p:set>
                                      <p:cBhvr>
                                        <p:cTn id="17" fill="hold"/>
                                        <p:tgtEl>
                                          <p:spTgt spid="287">
                                            <p:txEl>
                                              <p:pRg st="0" end="0"/>
                                            </p:txEl>
                                          </p:spTgt>
                                        </p:tgtEl>
                                        <p:attrNameLst>
                                          <p:attrName>style.visibility</p:attrName>
                                        </p:attrNameLst>
                                      </p:cBhvr>
                                      <p:to>
                                        <p:strVal val="visible"/>
                                      </p:to>
                                    </p:set>
                                    <p:animEffect filter="wipe(left)" transition="in">
                                      <p:cBhvr>
                                        <p:cTn id="18" dur="500"/>
                                        <p:tgtEl>
                                          <p:spTgt spid="28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7" grpId="2"/>
      <p:bldP build="p" bldLvl="5" animBg="1" rev="0" advAuto="0" spid="286"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5</a:t>
            </a:r>
          </a:p>
        </p:txBody>
      </p:sp>
      <p:sp>
        <p:nvSpPr>
          <p:cNvPr id="290" name="Shape 290"/>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Solve by Using a Table</a:t>
            </a:r>
          </a:p>
        </p:txBody>
      </p:sp>
      <p:sp>
        <p:nvSpPr>
          <p:cNvPr id="291" name="Shape 291"/>
          <p:cNvSpPr/>
          <p:nvPr/>
        </p:nvSpPr>
        <p:spPr>
          <a:xfrm>
            <a:off x="533400" y="5294312"/>
            <a:ext cx="7772400"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68425" indent="-1023937">
              <a:lnSpc>
                <a:spcPct val="90000"/>
              </a:lnSpc>
              <a:spcBef>
                <a:spcPts val="500"/>
              </a:spcBef>
              <a:tabLst>
                <a:tab pos="1943100" algn="l"/>
              </a:tabLst>
            </a:pPr>
            <a:r>
              <a:rPr b="1" sz="2400">
                <a:solidFill>
                  <a:srgbClr val="00539D"/>
                </a:solidFill>
              </a:rPr>
              <a:t>Answer:</a:t>
            </a:r>
            <a:r>
              <a:rPr sz="2400">
                <a:solidFill>
                  <a:srgbClr val="E01B22"/>
                </a:solidFill>
              </a:rPr>
              <a:t> 	One solution is approximately 1.140.</a:t>
            </a:r>
          </a:p>
        </p:txBody>
      </p:sp>
      <p:pic>
        <p:nvPicPr>
          <p:cNvPr id="292" name="E-5-2-5a.jpg"/>
          <p:cNvPicPr/>
          <p:nvPr/>
        </p:nvPicPr>
        <p:blipFill>
          <a:blip r:embed="rId2">
            <a:extLst/>
          </a:blip>
          <a:stretch>
            <a:fillRect/>
          </a:stretch>
        </p:blipFill>
        <p:spPr>
          <a:xfrm>
            <a:off x="781050" y="1695450"/>
            <a:ext cx="2541588" cy="2119313"/>
          </a:xfrm>
          <a:prstGeom prst="rect">
            <a:avLst/>
          </a:prstGeom>
          <a:ln w="12700">
            <a:miter lim="400000"/>
          </a:ln>
        </p:spPr>
      </p:pic>
      <p:pic>
        <p:nvPicPr>
          <p:cNvPr id="293" name="E-5-2-5b.jpg"/>
          <p:cNvPicPr/>
          <p:nvPr/>
        </p:nvPicPr>
        <p:blipFill>
          <a:blip r:embed="rId3">
            <a:extLst/>
          </a:blip>
          <a:stretch>
            <a:fillRect/>
          </a:stretch>
        </p:blipFill>
        <p:spPr>
          <a:xfrm>
            <a:off x="3433762" y="1695450"/>
            <a:ext cx="2532063" cy="2109788"/>
          </a:xfrm>
          <a:prstGeom prst="rect">
            <a:avLst/>
          </a:prstGeom>
          <a:ln w="12700">
            <a:miter lim="400000"/>
          </a:ln>
        </p:spPr>
      </p:pic>
      <p:pic>
        <p:nvPicPr>
          <p:cNvPr id="294" name="E-5-2-5c.jpg"/>
          <p:cNvPicPr/>
          <p:nvPr/>
        </p:nvPicPr>
        <p:blipFill>
          <a:blip r:embed="rId4">
            <a:extLst/>
          </a:blip>
          <a:stretch>
            <a:fillRect/>
          </a:stretch>
        </p:blipFill>
        <p:spPr>
          <a:xfrm>
            <a:off x="6076950" y="1695450"/>
            <a:ext cx="2532063" cy="2109788"/>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292"/>
                                        </p:tgtEl>
                                        <p:attrNameLst>
                                          <p:attrName>style.visibility</p:attrName>
                                        </p:attrNameLst>
                                      </p:cBhvr>
                                      <p:to>
                                        <p:strVal val="visible"/>
                                      </p:to>
                                    </p:set>
                                    <p:animEffect filter="box(out)" transition="in">
                                      <p:cBhvr>
                                        <p:cTn id="7" dur="500"/>
                                        <p:tgtEl>
                                          <p:spTgt spid="292"/>
                                        </p:tgtEl>
                                      </p:cBhvr>
                                    </p:animEffect>
                                  </p:childTnLst>
                                </p:cTn>
                              </p:par>
                            </p:childTnLst>
                          </p:cTn>
                        </p:par>
                        <p:par>
                          <p:cTn id="8" fill="hold">
                            <p:stCondLst>
                              <p:cond delay="500"/>
                            </p:stCondLst>
                            <p:childTnLst>
                              <p:par>
                                <p:cTn id="9" nodeType="afterEffect" presetClass="entr" presetSubtype="32" presetID="4" grpId="2" fill="hold">
                                  <p:stCondLst>
                                    <p:cond delay="0"/>
                                  </p:stCondLst>
                                  <p:iterate type="el" backwards="0">
                                    <p:tmAbs val="0"/>
                                  </p:iterate>
                                  <p:childTnLst>
                                    <p:set>
                                      <p:cBhvr>
                                        <p:cTn id="10" fill="hold"/>
                                        <p:tgtEl>
                                          <p:spTgt spid="293"/>
                                        </p:tgtEl>
                                        <p:attrNameLst>
                                          <p:attrName>style.visibility</p:attrName>
                                        </p:attrNameLst>
                                      </p:cBhvr>
                                      <p:to>
                                        <p:strVal val="visible"/>
                                      </p:to>
                                    </p:set>
                                    <p:animEffect filter="box(out)" transition="in">
                                      <p:cBhvr>
                                        <p:cTn id="11" dur="500"/>
                                        <p:tgtEl>
                                          <p:spTgt spid="293"/>
                                        </p:tgtEl>
                                      </p:cBhvr>
                                    </p:animEffect>
                                  </p:childTnLst>
                                </p:cTn>
                              </p:par>
                            </p:childTnLst>
                          </p:cTn>
                        </p:par>
                        <p:par>
                          <p:cTn id="12" fill="hold">
                            <p:stCondLst>
                              <p:cond delay="1000"/>
                            </p:stCondLst>
                            <p:childTnLst>
                              <p:par>
                                <p:cTn id="13" nodeType="afterEffect" presetClass="entr" presetSubtype="32" presetID="4" grpId="3" fill="hold">
                                  <p:stCondLst>
                                    <p:cond delay="0"/>
                                  </p:stCondLst>
                                  <p:iterate type="el" backwards="0">
                                    <p:tmAbs val="0"/>
                                  </p:iterate>
                                  <p:childTnLst>
                                    <p:set>
                                      <p:cBhvr>
                                        <p:cTn id="14" fill="hold"/>
                                        <p:tgtEl>
                                          <p:spTgt spid="294"/>
                                        </p:tgtEl>
                                        <p:attrNameLst>
                                          <p:attrName>style.visibility</p:attrName>
                                        </p:attrNameLst>
                                      </p:cBhvr>
                                      <p:to>
                                        <p:strVal val="visible"/>
                                      </p:to>
                                    </p:set>
                                    <p:animEffect filter="box(out)" transition="in">
                                      <p:cBhvr>
                                        <p:cTn id="15" dur="500"/>
                                        <p:tgtEl>
                                          <p:spTgt spid="29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4" fill="hold">
                                  <p:stCondLst>
                                    <p:cond delay="0"/>
                                  </p:stCondLst>
                                  <p:iterate type="el" backwards="0">
                                    <p:tmAbs val="0"/>
                                  </p:iterate>
                                  <p:childTnLst>
                                    <p:set>
                                      <p:cBhvr>
                                        <p:cTn id="19" fill="hold"/>
                                        <p:tgtEl>
                                          <p:spTgt spid="291">
                                            <p:bg/>
                                          </p:spTgt>
                                        </p:tgtEl>
                                        <p:attrNameLst>
                                          <p:attrName>style.visibility</p:attrName>
                                        </p:attrNameLst>
                                      </p:cBhvr>
                                      <p:to>
                                        <p:strVal val="visible"/>
                                      </p:to>
                                    </p:set>
                                    <p:animEffect filter="wipe(left)" transition="in">
                                      <p:cBhvr>
                                        <p:cTn id="20" dur="500"/>
                                        <p:tgtEl>
                                          <p:spTgt spid="291">
                                            <p:bg/>
                                          </p:spTgt>
                                        </p:tgtEl>
                                      </p:cBhvr>
                                    </p:animEffect>
                                  </p:childTnLst>
                                </p:cTn>
                              </p:par>
                              <p:par>
                                <p:cTn id="21" presetClass="entr" presetSubtype="8" presetID="22" grpId="4" fill="hold">
                                  <p:stCondLst>
                                    <p:cond delay="0"/>
                                  </p:stCondLst>
                                  <p:iterate type="el" backwards="0">
                                    <p:tmAbs val="0"/>
                                  </p:iterate>
                                  <p:childTnLst>
                                    <p:set>
                                      <p:cBhvr>
                                        <p:cTn id="22" fill="hold"/>
                                        <p:tgtEl>
                                          <p:spTgt spid="291">
                                            <p:txEl>
                                              <p:pRg st="0" end="0"/>
                                            </p:txEl>
                                          </p:spTgt>
                                        </p:tgtEl>
                                        <p:attrNameLst>
                                          <p:attrName>style.visibility</p:attrName>
                                        </p:attrNameLst>
                                      </p:cBhvr>
                                      <p:to>
                                        <p:strVal val="visible"/>
                                      </p:to>
                                    </p:set>
                                    <p:animEffect filter="wipe(left)" transition="in">
                                      <p:cBhvr>
                                        <p:cTn id="23" dur="500"/>
                                        <p:tgtEl>
                                          <p:spTgt spid="29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3" grpId="2"/>
      <p:bldP build="whole" bldLvl="1" animBg="1" rev="0" advAuto="0" spid="294" grpId="3"/>
      <p:bldP build="p" bldLvl="5" animBg="1" rev="0" advAuto="0" spid="291" grpId="4"/>
      <p:bldP build="whole" bldLvl="1" animBg="1" rev="0" advAuto="0" spid="29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Lesson Menu</a:t>
            </a:r>
          </a:p>
        </p:txBody>
      </p:sp>
      <p:sp>
        <p:nvSpPr>
          <p:cNvPr id="146" name="Shape 146"/>
          <p:cNvSpPr/>
          <p:nvPr/>
        </p:nvSpPr>
        <p:spPr>
          <a:xfrm>
            <a:off x="1066800" y="1722437"/>
            <a:ext cx="7583488" cy="29726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485900" indent="-1485900">
              <a:lnSpc>
                <a:spcPct val="90000"/>
              </a:lnSpc>
              <a:spcBef>
                <a:spcPts val="400"/>
              </a:spcBef>
            </a:pPr>
            <a:r>
              <a:rPr b="1" sz="2000">
                <a:hlinkClick r:id="rId2" invalidUrl="" action="ppaction://hlinksldjump" tgtFrame="" tooltip="" history="1" highlightClick="0" endSnd="0"/>
              </a:rPr>
              <a:t>Then/Now</a:t>
            </a:r>
            <a:endParaRPr b="1" sz="2000">
              <a:solidFill>
                <a:srgbClr val="E01B22"/>
              </a:solidFill>
            </a:endParaRPr>
          </a:p>
          <a:p>
            <a:pPr lvl="0" marL="1485900" indent="-1485900">
              <a:lnSpc>
                <a:spcPct val="90000"/>
              </a:lnSpc>
              <a:spcBef>
                <a:spcPts val="400"/>
              </a:spcBef>
            </a:pPr>
            <a:r>
              <a:rPr b="1" sz="2000">
                <a:hlinkClick r:id="rId3" invalidUrl="" action="ppaction://hlinksldjump" tgtFrame="" tooltip="" history="1" highlightClick="0" endSnd="0"/>
              </a:rPr>
              <a:t>New Vocabulary</a:t>
            </a:r>
            <a:endParaRPr b="1" sz="2000">
              <a:solidFill>
                <a:srgbClr val="E01B22"/>
              </a:solidFill>
            </a:endParaRPr>
          </a:p>
          <a:p>
            <a:pPr lvl="0" marL="1485900" indent="-1485900">
              <a:lnSpc>
                <a:spcPct val="90000"/>
              </a:lnSpc>
              <a:spcBef>
                <a:spcPts val="400"/>
              </a:spcBef>
            </a:pPr>
            <a:r>
              <a:rPr b="1" sz="2000">
                <a:hlinkClick r:id="rId4" invalidUrl="" action="ppaction://hlinksldjump" tgtFrame="" tooltip="" history="1" highlightClick="0" endSnd="0"/>
              </a:rPr>
              <a:t>Example 1:  Two Real Solutions</a:t>
            </a:r>
            <a:endParaRPr b="1" sz="2000">
              <a:solidFill>
                <a:srgbClr val="E01B22"/>
              </a:solidFill>
            </a:endParaRPr>
          </a:p>
          <a:p>
            <a:pPr lvl="0" marL="1485900" indent="-1485900">
              <a:lnSpc>
                <a:spcPct val="90000"/>
              </a:lnSpc>
              <a:spcBef>
                <a:spcPts val="400"/>
              </a:spcBef>
            </a:pPr>
            <a:r>
              <a:rPr b="1" sz="2000">
                <a:hlinkClick r:id="rId5" invalidUrl="" action="ppaction://hlinksldjump" tgtFrame="" tooltip="" history="1" highlightClick="0" endSnd="0"/>
              </a:rPr>
              <a:t>Key Concept:  Solutions of a Quadratic Equation</a:t>
            </a:r>
            <a:endParaRPr b="1" sz="2000">
              <a:solidFill>
                <a:srgbClr val="E01B22"/>
              </a:solidFill>
            </a:endParaRPr>
          </a:p>
          <a:p>
            <a:pPr lvl="0" marL="1485900" indent="-1485900">
              <a:lnSpc>
                <a:spcPct val="90000"/>
              </a:lnSpc>
              <a:spcBef>
                <a:spcPts val="400"/>
              </a:spcBef>
            </a:pPr>
            <a:r>
              <a:rPr b="1" sz="2000">
                <a:hlinkClick r:id="rId6" invalidUrl="" action="ppaction://hlinksldjump" tgtFrame="" tooltip="" history="1" highlightClick="0" endSnd="0"/>
              </a:rPr>
              <a:t>Example 2:  One Real Solution</a:t>
            </a:r>
            <a:endParaRPr b="1" sz="2000">
              <a:solidFill>
                <a:srgbClr val="E01B22"/>
              </a:solidFill>
            </a:endParaRPr>
          </a:p>
          <a:p>
            <a:pPr lvl="0" marL="1485900" indent="-1485900">
              <a:lnSpc>
                <a:spcPct val="90000"/>
              </a:lnSpc>
              <a:spcBef>
                <a:spcPts val="400"/>
              </a:spcBef>
            </a:pPr>
            <a:r>
              <a:rPr b="1" sz="2000">
                <a:hlinkClick r:id="rId7" invalidUrl="" action="ppaction://hlinksldjump" tgtFrame="" tooltip="" history="1" highlightClick="0" endSnd="0"/>
              </a:rPr>
              <a:t>Example 3:  No Real Solution</a:t>
            </a:r>
            <a:endParaRPr b="1" sz="2000">
              <a:solidFill>
                <a:srgbClr val="E01B22"/>
              </a:solidFill>
            </a:endParaRPr>
          </a:p>
          <a:p>
            <a:pPr lvl="0" marL="1485900" indent="-1485900">
              <a:lnSpc>
                <a:spcPct val="90000"/>
              </a:lnSpc>
              <a:spcBef>
                <a:spcPts val="400"/>
              </a:spcBef>
            </a:pPr>
            <a:r>
              <a:rPr b="1" sz="2000">
                <a:hlinkClick r:id="rId8" invalidUrl="" action="ppaction://hlinksldjump" tgtFrame="" tooltip="" history="1" highlightClick="0" endSnd="0"/>
              </a:rPr>
              <a:t>Example 4:  Estimate Roots</a:t>
            </a:r>
            <a:endParaRPr b="1" sz="2000">
              <a:solidFill>
                <a:srgbClr val="E01B22"/>
              </a:solidFill>
            </a:endParaRPr>
          </a:p>
          <a:p>
            <a:pPr lvl="0" marL="1485900" indent="-1485900">
              <a:lnSpc>
                <a:spcPct val="90000"/>
              </a:lnSpc>
              <a:spcBef>
                <a:spcPts val="400"/>
              </a:spcBef>
            </a:pPr>
            <a:r>
              <a:rPr b="1" sz="2000">
                <a:hlinkClick r:id="rId9" invalidUrl="" action="ppaction://hlinksldjump" tgtFrame="" tooltip="" history="1" highlightClick="0" endSnd="0"/>
              </a:rPr>
              <a:t>Example 5:  Solve by Using a Table</a:t>
            </a:r>
            <a:endParaRPr b="1" sz="2000">
              <a:solidFill>
                <a:srgbClr val="E01B22"/>
              </a:solidFill>
            </a:endParaRPr>
          </a:p>
          <a:p>
            <a:pPr lvl="0" marL="1485900" indent="-1485900">
              <a:lnSpc>
                <a:spcPct val="90000"/>
              </a:lnSpc>
              <a:spcBef>
                <a:spcPts val="400"/>
              </a:spcBef>
            </a:pPr>
            <a:r>
              <a:rPr b="1" sz="2000">
                <a:hlinkClick r:id="rId10" invalidUrl="" action="ppaction://hlinksldjump" tgtFrame="" tooltip="" history="1" highlightClick="0" endSnd="0"/>
              </a:rPr>
              <a:t>Example 6:  Real-World Example: Solve by Using a Calculator</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FFFFFF"/>
              </a:buClr>
              <a:buAutoNum type="alphaUcPeriod" startAt="1"/>
              <a:defRPr sz="1800"/>
            </a:pPr>
            <a:r>
              <a:rPr sz="3200">
                <a:solidFill>
                  <a:srgbClr val="FFFFFF"/>
                </a:solidFill>
              </a:rPr>
              <a:t>A</a:t>
            </a:r>
            <a:endParaRPr sz="3200">
              <a:solidFill>
                <a:srgbClr val="FFFFFF"/>
              </a:solidFill>
            </a:endParaRPr>
          </a:p>
          <a:p>
            <a:pPr lvl="0" marL="609600" indent="-609600">
              <a:buClr>
                <a:srgbClr val="FFFFFF"/>
              </a:buClr>
              <a:buAutoNum type="alphaUcPeriod" startAt="1"/>
              <a:defRPr sz="1800"/>
            </a:pPr>
            <a:r>
              <a:rPr sz="3200">
                <a:solidFill>
                  <a:srgbClr val="FFFFFF"/>
                </a:solidFill>
              </a:rPr>
              <a:t>B</a:t>
            </a:r>
            <a:endParaRPr sz="3200">
              <a:solidFill>
                <a:srgbClr val="FFFFFF"/>
              </a:solidFill>
            </a:endParaRPr>
          </a:p>
          <a:p>
            <a:pPr lvl="0" marL="609600" indent="-609600">
              <a:buClr>
                <a:srgbClr val="FFFFFF"/>
              </a:buClr>
              <a:buAutoNum type="alphaUcPeriod" startAt="1"/>
              <a:defRPr sz="1800"/>
            </a:pPr>
            <a:r>
              <a:rPr sz="3200">
                <a:solidFill>
                  <a:srgbClr val="FFFFFF"/>
                </a:solidFill>
              </a:rPr>
              <a:t>C</a:t>
            </a:r>
            <a:endParaRPr sz="3200">
              <a:solidFill>
                <a:srgbClr val="FFFFFF"/>
              </a:solidFill>
            </a:endParaRPr>
          </a:p>
          <a:p>
            <a:pPr lvl="0" marL="609600" indent="-609600">
              <a:buClr>
                <a:srgbClr val="FFFFFF"/>
              </a:buClr>
              <a:buAutoNum type="alphaUcPeriod" startAt="1"/>
              <a:defRPr sz="1800"/>
            </a:pPr>
            <a:r>
              <a:rPr sz="3200">
                <a:solidFill>
                  <a:srgbClr val="FFFFFF"/>
                </a:solidFill>
              </a:rPr>
              <a:t>D</a:t>
            </a:r>
          </a:p>
        </p:txBody>
      </p:sp>
      <p:sp>
        <p:nvSpPr>
          <p:cNvPr id="297" name="Shape 297"/>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5</a:t>
            </a:r>
          </a:p>
        </p:txBody>
      </p:sp>
      <p:graphicFrame>
        <p:nvGraphicFramePr>
          <p:cNvPr id="298" name="Chart 298"/>
          <p:cNvGraphicFramePr/>
          <p:nvPr/>
        </p:nvGraphicFramePr>
        <p:xfrm>
          <a:off x="6136752" y="3361735"/>
          <a:ext cx="2537864" cy="2886385"/>
        </p:xfrm>
        <a:graphic xmlns:a="http://schemas.openxmlformats.org/drawingml/2006/main">
          <a:graphicData uri="http://schemas.openxmlformats.org/drawingml/2006/chart">
            <c:chart xmlns:c="http://schemas.openxmlformats.org/drawingml/2006/chart" r:id="rId2"/>
          </a:graphicData>
        </a:graphic>
      </p:graphicFrame>
      <p:sp>
        <p:nvSpPr>
          <p:cNvPr id="299" name="Shape 299"/>
          <p:cNvSpPr/>
          <p:nvPr/>
        </p:nvSpPr>
        <p:spPr>
          <a:xfrm>
            <a:off x="857250" y="2413000"/>
            <a:ext cx="2790825" cy="23109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533400" indent="-533400">
              <a:lnSpc>
                <a:spcPct val="90000"/>
              </a:lnSpc>
              <a:spcBef>
                <a:spcPts val="2300"/>
              </a:spcBef>
            </a:pPr>
            <a:r>
              <a:rPr b="1" sz="2400">
                <a:solidFill>
                  <a:srgbClr val="00539D"/>
                </a:solidFill>
              </a:rPr>
              <a:t>A.</a:t>
            </a:r>
            <a:r>
              <a:rPr b="1" sz="2400"/>
              <a:t>	–1.140</a:t>
            </a:r>
            <a:endParaRPr b="1" sz="2400"/>
          </a:p>
          <a:p>
            <a:pPr lvl="0" marL="533400" indent="-533400">
              <a:lnSpc>
                <a:spcPct val="90000"/>
              </a:lnSpc>
              <a:spcBef>
                <a:spcPts val="2300"/>
              </a:spcBef>
            </a:pPr>
            <a:r>
              <a:rPr b="1" sz="2400">
                <a:solidFill>
                  <a:srgbClr val="00539D"/>
                </a:solidFill>
              </a:rPr>
              <a:t>B.</a:t>
            </a:r>
            <a:r>
              <a:rPr b="1" sz="2400"/>
              <a:t>	–3.140</a:t>
            </a:r>
            <a:endParaRPr b="1" sz="2400"/>
          </a:p>
          <a:p>
            <a:pPr lvl="0" marL="533400" indent="-533400">
              <a:lnSpc>
                <a:spcPct val="90000"/>
              </a:lnSpc>
              <a:spcBef>
                <a:spcPts val="2300"/>
              </a:spcBef>
            </a:pPr>
            <a:r>
              <a:rPr b="1" sz="2400">
                <a:solidFill>
                  <a:srgbClr val="00539D"/>
                </a:solidFill>
              </a:rPr>
              <a:t>C.</a:t>
            </a:r>
            <a:r>
              <a:rPr b="1" sz="2400"/>
              <a:t>	–5.140</a:t>
            </a:r>
            <a:endParaRPr b="1" sz="2400"/>
          </a:p>
          <a:p>
            <a:pPr lvl="0" marL="533400" indent="-533400">
              <a:lnSpc>
                <a:spcPct val="90000"/>
              </a:lnSpc>
              <a:spcBef>
                <a:spcPts val="2300"/>
              </a:spcBef>
            </a:pPr>
            <a:r>
              <a:rPr b="1" sz="2400">
                <a:solidFill>
                  <a:srgbClr val="00539D"/>
                </a:solidFill>
              </a:rPr>
              <a:t>D.</a:t>
            </a:r>
            <a:r>
              <a:rPr b="1" sz="2400"/>
              <a:t>	–6.140</a:t>
            </a:r>
          </a:p>
        </p:txBody>
      </p:sp>
      <p:sp>
        <p:nvSpPr>
          <p:cNvPr id="300" name="Shape 300"/>
          <p:cNvSpPr/>
          <p:nvPr/>
        </p:nvSpPr>
        <p:spPr>
          <a:xfrm>
            <a:off x="476250" y="1460500"/>
            <a:ext cx="8020050" cy="7824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pPr>
            <a:r>
              <a:rPr b="1" sz="2400">
                <a:solidFill>
                  <a:srgbClr val="00539D"/>
                </a:solidFill>
              </a:rPr>
              <a:t>Locate the second zero in the function </a:t>
            </a:r>
            <a:br>
              <a:rPr b="1" sz="2400">
                <a:solidFill>
                  <a:srgbClr val="00539D"/>
                </a:solidFill>
              </a:rPr>
            </a:br>
            <a:r>
              <a:rPr b="1" i="1" sz="2400">
                <a:solidFill>
                  <a:srgbClr val="00539D"/>
                </a:solidFill>
              </a:rPr>
              <a:t>x</a:t>
            </a:r>
            <a:r>
              <a:rPr b="1" baseline="40000" sz="2400">
                <a:solidFill>
                  <a:srgbClr val="00539D"/>
                </a:solidFill>
              </a:rPr>
              <a:t>2</a:t>
            </a:r>
            <a:r>
              <a:rPr b="1" sz="2400">
                <a:solidFill>
                  <a:srgbClr val="00539D"/>
                </a:solidFill>
              </a:rPr>
              <a:t> + 5</a:t>
            </a:r>
            <a:r>
              <a:rPr b="1" i="1" sz="2400">
                <a:solidFill>
                  <a:srgbClr val="00539D"/>
                </a:solidFill>
              </a:rPr>
              <a:t>x</a:t>
            </a:r>
            <a:r>
              <a:rPr b="1" sz="2400">
                <a:solidFill>
                  <a:srgbClr val="00539D"/>
                </a:solidFill>
              </a:rPr>
              <a:t> – 7 = 0 from Example 5.</a:t>
            </a:r>
          </a:p>
        </p:txBody>
      </p:sp>
      <p:sp>
        <p:nvSpPr>
          <p:cNvPr id="301" name="Shape 301"/>
          <p:cNvSpPr/>
          <p:nvPr/>
        </p:nvSpPr>
        <p:spPr>
          <a:xfrm>
            <a:off x="772583" y="4310591"/>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p>
        </p:txBody>
      </p:sp>
      <p:pic>
        <p:nvPicPr>
          <p:cNvPr id="302" name="Check Progress.png"/>
          <p:cNvPicPr/>
          <p:nvPr/>
        </p:nvPicPr>
        <p:blipFill>
          <a:blip r:embed="rId3">
            <a:extLst/>
          </a:blip>
          <a:stretch>
            <a:fillRect/>
          </a:stretch>
        </p:blipFill>
        <p:spPr>
          <a:xfrm>
            <a:off x="2716212" y="712787"/>
            <a:ext cx="2846388" cy="511176"/>
          </a:xfrm>
          <a:prstGeom prst="rect">
            <a:avLst/>
          </a:prstGeom>
          <a:ln w="12700">
            <a:miter lim="400000"/>
          </a:ln>
        </p:spPr>
      </p:pic>
      <p:pic>
        <p:nvPicPr>
          <p:cNvPr id="303" name="CheckPointICON.jpg"/>
          <p:cNvPicPr/>
          <p:nvPr/>
        </p:nvPicPr>
        <p:blipFill>
          <a:blip r:embed="rId4">
            <a:extLst/>
          </a:blip>
          <a:stretch>
            <a:fillRect/>
          </a:stretch>
        </p:blipFill>
        <p:spPr>
          <a:xfrm>
            <a:off x="7467600" y="747712"/>
            <a:ext cx="1222375" cy="3762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02"/>
                                        </p:tgtEl>
                                        <p:attrNameLst>
                                          <p:attrName>style.visibility</p:attrName>
                                        </p:attrNameLst>
                                      </p:cBhvr>
                                      <p:to>
                                        <p:strVal val="visible"/>
                                      </p:to>
                                    </p:set>
                                    <p:animEffect filter="wipe(left)" transition="in">
                                      <p:cBhvr>
                                        <p:cTn id="7" dur="500"/>
                                        <p:tgtEl>
                                          <p:spTgt spid="30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03"/>
                                        </p:tgtEl>
                                        <p:attrNameLst>
                                          <p:attrName>style.visibility</p:attrName>
                                        </p:attrNameLst>
                                      </p:cBhvr>
                                      <p:to>
                                        <p:strVal val="visible"/>
                                      </p:to>
                                    </p:set>
                                    <p:animEffect filter="fade" transition="in">
                                      <p:cBhvr>
                                        <p:cTn id="11" dur="500"/>
                                        <p:tgtEl>
                                          <p:spTgt spid="30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00"/>
                                        </p:tgtEl>
                                        <p:attrNameLst>
                                          <p:attrName>style.visibility</p:attrName>
                                        </p:attrNameLst>
                                      </p:cBhvr>
                                      <p:to>
                                        <p:strVal val="visible"/>
                                      </p:to>
                                    </p:set>
                                    <p:animEffect filter="wipe(left)" transition="in">
                                      <p:cBhvr>
                                        <p:cTn id="15" dur="500"/>
                                        <p:tgtEl>
                                          <p:spTgt spid="300"/>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99"/>
                                        </p:tgtEl>
                                        <p:attrNameLst>
                                          <p:attrName>style.visibility</p:attrName>
                                        </p:attrNameLst>
                                      </p:cBhvr>
                                      <p:to>
                                        <p:strVal val="visible"/>
                                      </p:to>
                                    </p:set>
                                    <p:animEffect filter="wipe(left)" transition="in">
                                      <p:cBhvr>
                                        <p:cTn id="19" dur="500"/>
                                        <p:tgtEl>
                                          <p:spTgt spid="29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2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301"/>
                                        </p:tgtEl>
                                        <p:attrNameLst>
                                          <p:attrName>style.visibility</p:attrName>
                                        </p:attrNameLst>
                                      </p:cBhvr>
                                      <p:to>
                                        <p:strVal val="visible"/>
                                      </p:to>
                                    </p:set>
                                    <p:anim calcmode="lin" valueType="num">
                                      <p:cBhvr>
                                        <p:cTn id="28" dur="80" fill="hold"/>
                                        <p:tgtEl>
                                          <p:spTgt spid="301"/>
                                        </p:tgtEl>
                                        <p:attrNameLst>
                                          <p:attrName>ppt_x</p:attrName>
                                        </p:attrNameLst>
                                      </p:cBhvr>
                                      <p:tavLst>
                                        <p:tav tm="0">
                                          <p:val>
                                            <p:strVal val="#ppt_x"/>
                                          </p:val>
                                        </p:tav>
                                        <p:tav tm="100000">
                                          <p:val>
                                            <p:strVal val="#ppt_x"/>
                                          </p:val>
                                        </p:tav>
                                      </p:tavLst>
                                    </p:anim>
                                    <p:anim calcmode="lin" valueType="num">
                                      <p:cBhvr>
                                        <p:cTn id="29" dur="80" fill="hold"/>
                                        <p:tgtEl>
                                          <p:spTgt spid="3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4"/>
      <p:bldP build="whole" bldLvl="1" animBg="1" rev="0" advAuto="0" spid="301" grpId="6"/>
      <p:bldP build="whole" bldLvl="1" animBg="1" rev="0" advAuto="0" spid="302" grpId="1"/>
      <p:bldP build="whole" bldLvl="1" animBg="1" rev="0" advAuto="0" spid="303" grpId="2"/>
      <p:bldP build="whole" bldLvl="1" animBg="1" rev="0" advAuto="0" spid="300" grpId="3"/>
      <p:bldP build="whole" bldLvl="1" animBg="1" rev="0" advAuto="0" spid="298" grpId="5"/>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6</a:t>
            </a:r>
          </a:p>
        </p:txBody>
      </p:sp>
      <p:sp>
        <p:nvSpPr>
          <p:cNvPr id="306" name="Shape 306"/>
          <p:cNvSpPr/>
          <p:nvPr/>
        </p:nvSpPr>
        <p:spPr>
          <a:xfrm>
            <a:off x="4267200" y="762000"/>
            <a:ext cx="43434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Solve by Using a Calculator</a:t>
            </a:r>
          </a:p>
        </p:txBody>
      </p:sp>
      <p:sp>
        <p:nvSpPr>
          <p:cNvPr id="307" name="Shape 307"/>
          <p:cNvSpPr/>
          <p:nvPr/>
        </p:nvSpPr>
        <p:spPr>
          <a:xfrm>
            <a:off x="828675" y="1466850"/>
            <a:ext cx="7620000" cy="34583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b="1" sz="2400">
                <a:solidFill>
                  <a:srgbClr val="E01B22"/>
                </a:solidFill>
              </a:rPr>
              <a:t>ROYAL GORGE BRIDGE</a:t>
            </a:r>
            <a:r>
              <a:rPr b="1" sz="2400">
                <a:solidFill>
                  <a:srgbClr val="00539D"/>
                </a:solidFill>
              </a:rPr>
              <a:t>  The highest bridge in the United States is the Royal Gorge Bridge in Colorado. The deck of the bridge is 1053 feet above the river below. Suppose a marble is dropped over the railing from a height of 3 feet above the bridge deck. How long will it take the marble to reach the surface of the water, assuming there is no air resistance? Use the formula </a:t>
            </a:r>
            <a:br>
              <a:rPr b="1" sz="2400">
                <a:solidFill>
                  <a:srgbClr val="00539D"/>
                </a:solidFill>
              </a:rPr>
            </a:br>
            <a:r>
              <a:rPr b="1" i="1" sz="2400">
                <a:solidFill>
                  <a:srgbClr val="00539D"/>
                </a:solidFill>
              </a:rPr>
              <a:t>h</a:t>
            </a:r>
            <a:r>
              <a:rPr b="1" sz="2400">
                <a:solidFill>
                  <a:srgbClr val="00539D"/>
                </a:solidFill>
              </a:rPr>
              <a:t>(</a:t>
            </a:r>
            <a:r>
              <a:rPr b="1" i="1" sz="2400">
                <a:solidFill>
                  <a:srgbClr val="00539D"/>
                </a:solidFill>
              </a:rPr>
              <a:t>t</a:t>
            </a:r>
            <a:r>
              <a:rPr b="1" sz="2400">
                <a:solidFill>
                  <a:srgbClr val="00539D"/>
                </a:solidFill>
              </a:rPr>
              <a:t>) = –16</a:t>
            </a:r>
            <a:r>
              <a:rPr b="1" i="1" sz="2400">
                <a:solidFill>
                  <a:srgbClr val="00539D"/>
                </a:solidFill>
              </a:rPr>
              <a:t>t</a:t>
            </a:r>
            <a:r>
              <a:rPr b="1" i="1" sz="600">
                <a:solidFill>
                  <a:srgbClr val="00539D"/>
                </a:solidFill>
              </a:rPr>
              <a:t> </a:t>
            </a:r>
            <a:r>
              <a:rPr b="1" baseline="40000" sz="2400">
                <a:solidFill>
                  <a:srgbClr val="00539D"/>
                </a:solidFill>
              </a:rPr>
              <a:t>2</a:t>
            </a:r>
            <a:r>
              <a:rPr b="1" sz="2400">
                <a:solidFill>
                  <a:srgbClr val="00539D"/>
                </a:solidFill>
              </a:rPr>
              <a:t> + </a:t>
            </a:r>
            <a:r>
              <a:rPr b="1" i="1" sz="2400">
                <a:solidFill>
                  <a:srgbClr val="00539D"/>
                </a:solidFill>
              </a:rPr>
              <a:t>h</a:t>
            </a:r>
            <a:r>
              <a:rPr b="1" baseline="-25000" sz="2400">
                <a:solidFill>
                  <a:srgbClr val="00539D"/>
                </a:solidFill>
              </a:rPr>
              <a:t>0</a:t>
            </a:r>
            <a:r>
              <a:rPr b="1" sz="2400">
                <a:solidFill>
                  <a:srgbClr val="00539D"/>
                </a:solidFill>
              </a:rPr>
              <a:t>, where </a:t>
            </a:r>
            <a:r>
              <a:rPr b="1" i="1" sz="2400">
                <a:solidFill>
                  <a:srgbClr val="00539D"/>
                </a:solidFill>
              </a:rPr>
              <a:t>t</a:t>
            </a:r>
            <a:r>
              <a:rPr b="1" sz="2400">
                <a:solidFill>
                  <a:srgbClr val="00539D"/>
                </a:solidFill>
              </a:rPr>
              <a:t> is the time in seconds and </a:t>
            </a:r>
            <a:r>
              <a:rPr b="1" i="1" sz="2400">
                <a:solidFill>
                  <a:srgbClr val="00539D"/>
                </a:solidFill>
              </a:rPr>
              <a:t>h</a:t>
            </a:r>
            <a:r>
              <a:rPr b="1" baseline="-25000" sz="2400">
                <a:solidFill>
                  <a:srgbClr val="00539D"/>
                </a:solidFill>
              </a:rPr>
              <a:t>0</a:t>
            </a:r>
            <a:r>
              <a:rPr b="1" sz="2400">
                <a:solidFill>
                  <a:srgbClr val="00539D"/>
                </a:solidFill>
              </a:rPr>
              <a:t> is the initial height above the water in feet.</a:t>
            </a:r>
          </a:p>
        </p:txBody>
      </p:sp>
      <p:sp>
        <p:nvSpPr>
          <p:cNvPr id="308" name="Shape 308"/>
          <p:cNvSpPr/>
          <p:nvPr/>
        </p:nvSpPr>
        <p:spPr>
          <a:xfrm>
            <a:off x="485775" y="4983162"/>
            <a:ext cx="8077200" cy="4949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spcBef>
                <a:spcPts val="500"/>
              </a:spcBef>
              <a:tabLst>
                <a:tab pos="1498600" algn="l"/>
                <a:tab pos="1752600" algn="l"/>
                <a:tab pos="5029200" algn="l"/>
              </a:tabLst>
            </a:pPr>
            <a:r>
              <a:rPr sz="2400"/>
              <a:t>We need to find </a:t>
            </a:r>
            <a:r>
              <a:rPr i="1" sz="2400"/>
              <a:t>t</a:t>
            </a:r>
            <a:r>
              <a:rPr sz="2400"/>
              <a:t> when </a:t>
            </a:r>
            <a:r>
              <a:rPr i="1" sz="2400"/>
              <a:t>h</a:t>
            </a:r>
            <a:r>
              <a:rPr baseline="-25000" sz="2400"/>
              <a:t>0</a:t>
            </a:r>
            <a:r>
              <a:rPr sz="2400"/>
              <a:t> = 1056 and </a:t>
            </a:r>
            <a:r>
              <a:rPr i="1" sz="2400"/>
              <a:t>h</a:t>
            </a:r>
            <a:r>
              <a:rPr sz="2400"/>
              <a:t>(</a:t>
            </a:r>
            <a:r>
              <a:rPr i="1" sz="2400"/>
              <a:t>t</a:t>
            </a:r>
            <a:r>
              <a:rPr sz="2400"/>
              <a:t>) = 0.</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07">
                                            <p:bg/>
                                          </p:spTgt>
                                        </p:tgtEl>
                                        <p:attrNameLst>
                                          <p:attrName>style.visibility</p:attrName>
                                        </p:attrNameLst>
                                      </p:cBhvr>
                                      <p:to>
                                        <p:strVal val="visible"/>
                                      </p:to>
                                    </p:set>
                                    <p:animEffect filter="wipe(left)" transition="in">
                                      <p:cBhvr>
                                        <p:cTn id="7" dur="500"/>
                                        <p:tgtEl>
                                          <p:spTgt spid="307">
                                            <p:bg/>
                                          </p:spTgt>
                                        </p:tgtEl>
                                      </p:cBhvr>
                                    </p:animEffect>
                                  </p:childTnLst>
                                </p:cTn>
                              </p:par>
                              <p:par>
                                <p:cTn id="8" presetClass="entr" presetSubtype="8" presetID="22" grpId="1" fill="hold">
                                  <p:stCondLst>
                                    <p:cond delay="0"/>
                                  </p:stCondLst>
                                  <p:iterate type="el" backwards="0">
                                    <p:tmAbs val="0"/>
                                  </p:iterate>
                                  <p:childTnLst>
                                    <p:set>
                                      <p:cBhvr>
                                        <p:cTn id="9" fill="hold"/>
                                        <p:tgtEl>
                                          <p:spTgt spid="307">
                                            <p:txEl>
                                              <p:pRg st="0" end="0"/>
                                            </p:txEl>
                                          </p:spTgt>
                                        </p:tgtEl>
                                        <p:attrNameLst>
                                          <p:attrName>style.visibility</p:attrName>
                                        </p:attrNameLst>
                                      </p:cBhvr>
                                      <p:to>
                                        <p:strVal val="visible"/>
                                      </p:to>
                                    </p:set>
                                    <p:animEffect filter="wipe(left)" transition="in">
                                      <p:cBhvr>
                                        <p:cTn id="10" dur="500"/>
                                        <p:tgtEl>
                                          <p:spTgt spid="3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08">
                                            <p:bg/>
                                          </p:spTgt>
                                        </p:tgtEl>
                                        <p:attrNameLst>
                                          <p:attrName>style.visibility</p:attrName>
                                        </p:attrNameLst>
                                      </p:cBhvr>
                                      <p:to>
                                        <p:strVal val="visible"/>
                                      </p:to>
                                    </p:set>
                                    <p:animEffect filter="wipe(left)" transition="in">
                                      <p:cBhvr>
                                        <p:cTn id="15" dur="500"/>
                                        <p:tgtEl>
                                          <p:spTgt spid="308">
                                            <p:bg/>
                                          </p:spTgt>
                                        </p:tgtEl>
                                      </p:cBhvr>
                                    </p:animEffect>
                                  </p:childTnLst>
                                </p:cTn>
                              </p:par>
                              <p:par>
                                <p:cTn id="16" presetClass="entr" presetSubtype="8" presetID="22" grpId="2" fill="hold">
                                  <p:stCondLst>
                                    <p:cond delay="0"/>
                                  </p:stCondLst>
                                  <p:iterate type="el" backwards="0">
                                    <p:tmAbs val="0"/>
                                  </p:iterate>
                                  <p:childTnLst>
                                    <p:set>
                                      <p:cBhvr>
                                        <p:cTn id="17" fill="hold"/>
                                        <p:tgtEl>
                                          <p:spTgt spid="308">
                                            <p:txEl>
                                              <p:pRg st="0" end="0"/>
                                            </p:txEl>
                                          </p:spTgt>
                                        </p:tgtEl>
                                        <p:attrNameLst>
                                          <p:attrName>style.visibility</p:attrName>
                                        </p:attrNameLst>
                                      </p:cBhvr>
                                      <p:to>
                                        <p:strVal val="visible"/>
                                      </p:to>
                                    </p:set>
                                    <p:animEffect filter="wipe(left)" transition="in">
                                      <p:cBhvr>
                                        <p:cTn id="18" dur="500"/>
                                        <p:tgtEl>
                                          <p:spTgt spid="30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8" grpId="2"/>
      <p:bldP build="p" bldLvl="5" animBg="1" rev="0" advAuto="0" spid="30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6</a:t>
            </a:r>
          </a:p>
        </p:txBody>
      </p:sp>
      <p:sp>
        <p:nvSpPr>
          <p:cNvPr id="311" name="Shape 311"/>
          <p:cNvSpPr/>
          <p:nvPr/>
        </p:nvSpPr>
        <p:spPr>
          <a:xfrm>
            <a:off x="4267200" y="762000"/>
            <a:ext cx="43434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Solve by Using a Calculator</a:t>
            </a:r>
          </a:p>
        </p:txBody>
      </p:sp>
      <p:sp>
        <p:nvSpPr>
          <p:cNvPr id="312" name="Shape 312"/>
          <p:cNvSpPr/>
          <p:nvPr/>
        </p:nvSpPr>
        <p:spPr>
          <a:xfrm>
            <a:off x="781050" y="2017712"/>
            <a:ext cx="7677150" cy="1101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sz="2400"/>
              <a:t>Graph the related function </a:t>
            </a:r>
            <a:r>
              <a:rPr i="1" sz="2400"/>
              <a:t>y</a:t>
            </a:r>
            <a:r>
              <a:rPr sz="2400"/>
              <a:t> = –16</a:t>
            </a:r>
            <a:r>
              <a:rPr i="1" sz="2400"/>
              <a:t>t</a:t>
            </a:r>
            <a:r>
              <a:rPr i="1" sz="600"/>
              <a:t> </a:t>
            </a:r>
            <a:r>
              <a:rPr baseline="40000" sz="2400"/>
              <a:t>2</a:t>
            </a:r>
            <a:r>
              <a:rPr sz="2400"/>
              <a:t> + 1056 using a graphing calculator. Adjust your window so that the </a:t>
            </a:r>
            <a:br>
              <a:rPr sz="2400"/>
            </a:br>
            <a:r>
              <a:rPr i="1" sz="2400"/>
              <a:t>x</a:t>
            </a:r>
            <a:r>
              <a:rPr sz="2400"/>
              <a:t>-intercepts are visible.</a:t>
            </a:r>
          </a:p>
        </p:txBody>
      </p:sp>
      <p:grpSp>
        <p:nvGrpSpPr>
          <p:cNvPr id="315" name="Group 315"/>
          <p:cNvGrpSpPr/>
          <p:nvPr/>
        </p:nvGrpSpPr>
        <p:grpSpPr>
          <a:xfrm>
            <a:off x="438150" y="5148262"/>
            <a:ext cx="8077200" cy="468820"/>
            <a:chOff x="0" y="0"/>
            <a:chExt cx="8077200" cy="468818"/>
          </a:xfrm>
        </p:grpSpPr>
        <p:sp>
          <p:nvSpPr>
            <p:cNvPr id="313" name="Shape 313"/>
            <p:cNvSpPr/>
            <p:nvPr/>
          </p:nvSpPr>
          <p:spPr>
            <a:xfrm>
              <a:off x="0" y="17462"/>
              <a:ext cx="8077200" cy="43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342900">
                <a:lnSpc>
                  <a:spcPct val="90000"/>
                </a:lnSpc>
                <a:spcBef>
                  <a:spcPts val="1400"/>
                </a:spcBef>
                <a:tabLst>
                  <a:tab pos="6794500" algn="l"/>
                </a:tabLst>
                <a:defRPr sz="2400"/>
              </a:lvl1pPr>
            </a:lstStyle>
            <a:p>
              <a:pPr lvl="0">
                <a:defRPr sz="1800"/>
              </a:pPr>
              <a:r>
                <a:rPr sz="2400"/>
                <a:t>Then locate a right bound and press	twice. </a:t>
              </a:r>
            </a:p>
          </p:txBody>
        </p:sp>
        <p:sp>
          <p:nvSpPr>
            <p:cNvPr id="314" name="Shape 314"/>
            <p:cNvSpPr/>
            <p:nvPr/>
          </p:nvSpPr>
          <p:spPr>
            <a:xfrm>
              <a:off x="5410200" y="0"/>
              <a:ext cx="1371600" cy="468819"/>
            </a:xfrm>
            <a:prstGeom prst="rect">
              <a:avLst/>
            </a:prstGeom>
            <a:solidFill>
              <a:srgbClr val="FFCC00"/>
            </a:solidFill>
            <a:ln w="31750" cap="flat">
              <a:solidFill>
                <a:srgbClr val="E01B22"/>
              </a:solidFill>
              <a:prstDash val="solid"/>
              <a:round/>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defRPr sz="2400"/>
              </a:lvl1pPr>
            </a:lstStyle>
            <a:p>
              <a:pPr lvl="0">
                <a:defRPr sz="1800"/>
              </a:pPr>
              <a:r>
                <a:rPr sz="2400"/>
                <a:t>ENTER</a:t>
              </a:r>
            </a:p>
          </p:txBody>
        </p:sp>
      </p:grpSp>
      <p:grpSp>
        <p:nvGrpSpPr>
          <p:cNvPr id="319" name="Group 319"/>
          <p:cNvGrpSpPr/>
          <p:nvPr/>
        </p:nvGrpSpPr>
        <p:grpSpPr>
          <a:xfrm>
            <a:off x="438150" y="3219449"/>
            <a:ext cx="8077200" cy="1749933"/>
            <a:chOff x="0" y="0"/>
            <a:chExt cx="8077200" cy="1749931"/>
          </a:xfrm>
        </p:grpSpPr>
        <p:sp>
          <p:nvSpPr>
            <p:cNvPr id="316" name="Shape 316"/>
            <p:cNvSpPr/>
            <p:nvPr/>
          </p:nvSpPr>
          <p:spPr>
            <a:xfrm>
              <a:off x="1905000" y="1281112"/>
              <a:ext cx="1371600" cy="468820"/>
            </a:xfrm>
            <a:prstGeom prst="rect">
              <a:avLst/>
            </a:prstGeom>
            <a:solidFill>
              <a:srgbClr val="FFCC00"/>
            </a:solidFill>
            <a:ln w="31750" cap="flat">
              <a:solidFill>
                <a:srgbClr val="E01B22"/>
              </a:solidFill>
              <a:prstDash val="solid"/>
              <a:round/>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defRPr sz="2400"/>
              </a:lvl1pPr>
            </a:lstStyle>
            <a:p>
              <a:pPr lvl="0">
                <a:defRPr sz="1800"/>
              </a:pPr>
              <a:r>
                <a:rPr sz="2400"/>
                <a:t>ENTER</a:t>
              </a:r>
            </a:p>
          </p:txBody>
        </p:sp>
        <p:sp>
          <p:nvSpPr>
            <p:cNvPr id="317" name="Shape 317"/>
            <p:cNvSpPr/>
            <p:nvPr/>
          </p:nvSpPr>
          <p:spPr>
            <a:xfrm>
              <a:off x="3348037" y="33337"/>
              <a:ext cx="842963" cy="468820"/>
            </a:xfrm>
            <a:prstGeom prst="rect">
              <a:avLst/>
            </a:prstGeom>
            <a:solidFill>
              <a:srgbClr val="FFCC00"/>
            </a:solidFill>
            <a:ln w="31750" cap="flat">
              <a:solidFill>
                <a:srgbClr val="E01B22"/>
              </a:solidFill>
              <a:prstDash val="solid"/>
              <a:round/>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defRPr sz="2400"/>
              </a:lvl1pPr>
            </a:lstStyle>
            <a:p>
              <a:pPr lvl="0">
                <a:defRPr sz="1800"/>
              </a:pPr>
              <a:r>
                <a:rPr sz="2400"/>
                <a:t>2nd</a:t>
              </a:r>
            </a:p>
          </p:txBody>
        </p:sp>
        <p:sp>
          <p:nvSpPr>
            <p:cNvPr id="318" name="Shape 318"/>
            <p:cNvSpPr/>
            <p:nvPr/>
          </p:nvSpPr>
          <p:spPr>
            <a:xfrm>
              <a:off x="0" y="0"/>
              <a:ext cx="8077200" cy="16075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indent="342900">
                <a:lnSpc>
                  <a:spcPct val="110000"/>
                </a:lnSpc>
                <a:spcBef>
                  <a:spcPts val="500"/>
                </a:spcBef>
                <a:tabLst>
                  <a:tab pos="3251200" algn="l"/>
                  <a:tab pos="4229100" algn="l"/>
                </a:tabLst>
              </a:pPr>
              <a:r>
                <a:rPr sz="2400"/>
                <a:t>Use the zero feature, 	[CALC], to find the positive</a:t>
              </a:r>
              <a:br>
                <a:rPr sz="2400"/>
              </a:br>
              <a:r>
                <a:rPr sz="2400"/>
                <a:t>zero of the function, since time cannot be negative.</a:t>
              </a:r>
              <a:br>
                <a:rPr sz="2400"/>
              </a:br>
              <a:r>
                <a:rPr sz="2400"/>
                <a:t>Use the arrow keys to locate a left bound for the zero </a:t>
              </a:r>
              <a:br>
                <a:rPr sz="2400"/>
              </a:br>
              <a:r>
                <a:rPr sz="2400"/>
                <a:t>and press              	. </a:t>
              </a:r>
            </a:p>
          </p:txBody>
        </p:sp>
      </p:grpSp>
      <p:sp>
        <p:nvSpPr>
          <p:cNvPr id="320" name="Shape 320"/>
          <p:cNvSpPr/>
          <p:nvPr/>
        </p:nvSpPr>
        <p:spPr>
          <a:xfrm>
            <a:off x="485775" y="1457325"/>
            <a:ext cx="8077200" cy="4614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spcBef>
                <a:spcPts val="500"/>
              </a:spcBef>
              <a:tabLst>
                <a:tab pos="1498600" algn="l"/>
                <a:tab pos="1752600" algn="l"/>
                <a:tab pos="5029200" algn="l"/>
              </a:tabLst>
            </a:pPr>
            <a:r>
              <a:rPr b="1" sz="2400">
                <a:solidFill>
                  <a:srgbClr val="00539D"/>
                </a:solidFill>
              </a:rPr>
              <a:t>Solve	</a:t>
            </a:r>
            <a:r>
              <a:rPr sz="2400"/>
              <a:t>0 = –16</a:t>
            </a:r>
            <a:r>
              <a:rPr i="1" sz="2400"/>
              <a:t>t</a:t>
            </a:r>
            <a:r>
              <a:rPr i="1" sz="600"/>
              <a:t> </a:t>
            </a:r>
            <a:r>
              <a:rPr baseline="40000" sz="2400"/>
              <a:t>2</a:t>
            </a:r>
            <a:r>
              <a:rPr sz="2400"/>
              <a:t> + 1056.</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20">
                                            <p:bg/>
                                          </p:spTgt>
                                        </p:tgtEl>
                                        <p:attrNameLst>
                                          <p:attrName>style.visibility</p:attrName>
                                        </p:attrNameLst>
                                      </p:cBhvr>
                                      <p:to>
                                        <p:strVal val="visible"/>
                                      </p:to>
                                    </p:set>
                                    <p:animEffect filter="wipe(left)" transition="in">
                                      <p:cBhvr>
                                        <p:cTn id="7" dur="500"/>
                                        <p:tgtEl>
                                          <p:spTgt spid="320">
                                            <p:bg/>
                                          </p:spTgt>
                                        </p:tgtEl>
                                      </p:cBhvr>
                                    </p:animEffect>
                                  </p:childTnLst>
                                </p:cTn>
                              </p:par>
                              <p:par>
                                <p:cTn id="8" presetClass="entr" presetSubtype="8" presetID="22" grpId="1" fill="hold">
                                  <p:stCondLst>
                                    <p:cond delay="0"/>
                                  </p:stCondLst>
                                  <p:iterate type="el" backwards="0">
                                    <p:tmAbs val="0"/>
                                  </p:iterate>
                                  <p:childTnLst>
                                    <p:set>
                                      <p:cBhvr>
                                        <p:cTn id="9" fill="hold"/>
                                        <p:tgtEl>
                                          <p:spTgt spid="320">
                                            <p:txEl>
                                              <p:pRg st="0" end="0"/>
                                            </p:txEl>
                                          </p:spTgt>
                                        </p:tgtEl>
                                        <p:attrNameLst>
                                          <p:attrName>style.visibility</p:attrName>
                                        </p:attrNameLst>
                                      </p:cBhvr>
                                      <p:to>
                                        <p:strVal val="visible"/>
                                      </p:to>
                                    </p:set>
                                    <p:animEffect filter="wipe(left)" transition="in">
                                      <p:cBhvr>
                                        <p:cTn id="10" dur="500"/>
                                        <p:tgtEl>
                                          <p:spTgt spid="3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12">
                                            <p:bg/>
                                          </p:spTgt>
                                        </p:tgtEl>
                                        <p:attrNameLst>
                                          <p:attrName>style.visibility</p:attrName>
                                        </p:attrNameLst>
                                      </p:cBhvr>
                                      <p:to>
                                        <p:strVal val="visible"/>
                                      </p:to>
                                    </p:set>
                                    <p:animEffect filter="wipe(left)" transition="in">
                                      <p:cBhvr>
                                        <p:cTn id="15" dur="500"/>
                                        <p:tgtEl>
                                          <p:spTgt spid="312">
                                            <p:bg/>
                                          </p:spTgt>
                                        </p:tgtEl>
                                      </p:cBhvr>
                                    </p:animEffect>
                                  </p:childTnLst>
                                </p:cTn>
                              </p:par>
                              <p:par>
                                <p:cTn id="16" presetClass="entr" presetSubtype="8" presetID="22" grpId="2" fill="hold">
                                  <p:stCondLst>
                                    <p:cond delay="0"/>
                                  </p:stCondLst>
                                  <p:iterate type="el" backwards="0">
                                    <p:tmAbs val="0"/>
                                  </p:iterate>
                                  <p:childTnLst>
                                    <p:set>
                                      <p:cBhvr>
                                        <p:cTn id="17" fill="hold"/>
                                        <p:tgtEl>
                                          <p:spTgt spid="312">
                                            <p:txEl>
                                              <p:pRg st="0" end="0"/>
                                            </p:txEl>
                                          </p:spTgt>
                                        </p:tgtEl>
                                        <p:attrNameLst>
                                          <p:attrName>style.visibility</p:attrName>
                                        </p:attrNameLst>
                                      </p:cBhvr>
                                      <p:to>
                                        <p:strVal val="visible"/>
                                      </p:to>
                                    </p:set>
                                    <p:animEffect filter="wipe(left)" transition="in">
                                      <p:cBhvr>
                                        <p:cTn id="18" dur="500"/>
                                        <p:tgtEl>
                                          <p:spTgt spid="3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319"/>
                                        </p:tgtEl>
                                        <p:attrNameLst>
                                          <p:attrName>style.visibility</p:attrName>
                                        </p:attrNameLst>
                                      </p:cBhvr>
                                      <p:to>
                                        <p:strVal val="visible"/>
                                      </p:to>
                                    </p:set>
                                    <p:animEffect filter="wipe(left)" transition="in">
                                      <p:cBhvr>
                                        <p:cTn id="23" dur="500"/>
                                        <p:tgtEl>
                                          <p:spTgt spid="31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315"/>
                                        </p:tgtEl>
                                        <p:attrNameLst>
                                          <p:attrName>style.visibility</p:attrName>
                                        </p:attrNameLst>
                                      </p:cBhvr>
                                      <p:to>
                                        <p:strVal val="visible"/>
                                      </p:to>
                                    </p:set>
                                    <p:animEffect filter="wipe(left)" transition="in">
                                      <p:cBhvr>
                                        <p:cTn id="28"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2" grpId="2"/>
      <p:bldP build="p" bldLvl="5" animBg="1" rev="0" advAuto="0" spid="320" grpId="1"/>
      <p:bldP build="whole" bldLvl="1" animBg="1" rev="0" advAuto="0" spid="315" grpId="4"/>
      <p:bldP build="whole" bldLvl="1" animBg="1" rev="0" advAuto="0" spid="319"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6</a:t>
            </a:r>
          </a:p>
        </p:txBody>
      </p:sp>
      <p:sp>
        <p:nvSpPr>
          <p:cNvPr id="323" name="Shape 323"/>
          <p:cNvSpPr/>
          <p:nvPr/>
        </p:nvSpPr>
        <p:spPr>
          <a:xfrm>
            <a:off x="4267200" y="762000"/>
            <a:ext cx="43434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Solve by Using a Calculator</a:t>
            </a:r>
          </a:p>
        </p:txBody>
      </p:sp>
      <p:sp>
        <p:nvSpPr>
          <p:cNvPr id="324" name="Shape 324"/>
          <p:cNvSpPr/>
          <p:nvPr/>
        </p:nvSpPr>
        <p:spPr>
          <a:xfrm>
            <a:off x="390525" y="4756150"/>
            <a:ext cx="7991475" cy="14001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68425" indent="-1023937">
              <a:lnSpc>
                <a:spcPct val="90000"/>
              </a:lnSpc>
              <a:spcBef>
                <a:spcPts val="500"/>
              </a:spcBef>
              <a:tabLst>
                <a:tab pos="1943100" algn="l"/>
              </a:tabLst>
            </a:pPr>
            <a:r>
              <a:rPr b="1" sz="2400">
                <a:solidFill>
                  <a:srgbClr val="00539D"/>
                </a:solidFill>
              </a:rPr>
              <a:t>Answer:</a:t>
            </a:r>
            <a:r>
              <a:rPr sz="2400">
                <a:solidFill>
                  <a:srgbClr val="E01B22"/>
                </a:solidFill>
              </a:rPr>
              <a:t> 	The positive zero of the function is approximately 8. It should take about </a:t>
            </a:r>
            <a:br>
              <a:rPr sz="2400">
                <a:solidFill>
                  <a:srgbClr val="E01B22"/>
                </a:solidFill>
              </a:rPr>
            </a:br>
            <a:r>
              <a:rPr sz="2400">
                <a:solidFill>
                  <a:srgbClr val="E01B22"/>
                </a:solidFill>
              </a:rPr>
              <a:t>8 seconds for the marble to reach the surface of the water. </a:t>
            </a:r>
          </a:p>
        </p:txBody>
      </p:sp>
      <p:pic>
        <p:nvPicPr>
          <p:cNvPr id="325" name="E-5-2-6.jpg"/>
          <p:cNvPicPr/>
          <p:nvPr/>
        </p:nvPicPr>
        <p:blipFill>
          <a:blip r:embed="rId2">
            <a:extLst/>
          </a:blip>
          <a:stretch>
            <a:fillRect/>
          </a:stretch>
        </p:blipFill>
        <p:spPr>
          <a:xfrm>
            <a:off x="2698750" y="1573212"/>
            <a:ext cx="3721100" cy="3046413"/>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325"/>
                                        </p:tgtEl>
                                        <p:attrNameLst>
                                          <p:attrName>style.visibility</p:attrName>
                                        </p:attrNameLst>
                                      </p:cBhvr>
                                      <p:to>
                                        <p:strVal val="visible"/>
                                      </p:to>
                                    </p:set>
                                    <p:animEffect filter="box(out)" transition="in">
                                      <p:cBhvr>
                                        <p:cTn id="7" dur="5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24">
                                            <p:bg/>
                                          </p:spTgt>
                                        </p:tgtEl>
                                        <p:attrNameLst>
                                          <p:attrName>style.visibility</p:attrName>
                                        </p:attrNameLst>
                                      </p:cBhvr>
                                      <p:to>
                                        <p:strVal val="visible"/>
                                      </p:to>
                                    </p:set>
                                    <p:animEffect filter="wipe(left)" transition="in">
                                      <p:cBhvr>
                                        <p:cTn id="12" dur="500"/>
                                        <p:tgtEl>
                                          <p:spTgt spid="324">
                                            <p:bg/>
                                          </p:spTgt>
                                        </p:tgtEl>
                                      </p:cBhvr>
                                    </p:animEffect>
                                  </p:childTnLst>
                                </p:cTn>
                              </p:par>
                              <p:par>
                                <p:cTn id="13" presetClass="entr" presetSubtype="8" presetID="22" grpId="2" fill="hold">
                                  <p:stCondLst>
                                    <p:cond delay="0"/>
                                  </p:stCondLst>
                                  <p:iterate type="el" backwards="0">
                                    <p:tmAbs val="0"/>
                                  </p:iterate>
                                  <p:childTnLst>
                                    <p:set>
                                      <p:cBhvr>
                                        <p:cTn id="14" fill="hold"/>
                                        <p:tgtEl>
                                          <p:spTgt spid="324">
                                            <p:txEl>
                                              <p:pRg st="0" end="0"/>
                                            </p:txEl>
                                          </p:spTgt>
                                        </p:tgtEl>
                                        <p:attrNameLst>
                                          <p:attrName>style.visibility</p:attrName>
                                        </p:attrNameLst>
                                      </p:cBhvr>
                                      <p:to>
                                        <p:strVal val="visible"/>
                                      </p:to>
                                    </p:set>
                                    <p:animEffect filter="wipe(left)" transition="in">
                                      <p:cBhvr>
                                        <p:cTn id="15" dur="500"/>
                                        <p:tgtEl>
                                          <p:spTgt spid="324">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4" grpId="2"/>
      <p:bldP build="whole" bldLvl="1" animBg="1" rev="0" advAuto="0" spid="325"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FFFFFF"/>
              </a:buClr>
              <a:buAutoNum type="alphaUcPeriod" startAt="1"/>
              <a:defRPr sz="1800"/>
            </a:pPr>
            <a:r>
              <a:rPr sz="3200">
                <a:solidFill>
                  <a:srgbClr val="FFFFFF"/>
                </a:solidFill>
              </a:rPr>
              <a:t>A</a:t>
            </a:r>
            <a:endParaRPr sz="3200">
              <a:solidFill>
                <a:srgbClr val="FFFFFF"/>
              </a:solidFill>
            </a:endParaRPr>
          </a:p>
          <a:p>
            <a:pPr lvl="0" marL="609600" indent="-609600">
              <a:buClr>
                <a:srgbClr val="FFFFFF"/>
              </a:buClr>
              <a:buAutoNum type="alphaUcPeriod" startAt="1"/>
              <a:defRPr sz="1800"/>
            </a:pPr>
            <a:r>
              <a:rPr sz="3200">
                <a:solidFill>
                  <a:srgbClr val="FFFFFF"/>
                </a:solidFill>
              </a:rPr>
              <a:t>B</a:t>
            </a:r>
            <a:endParaRPr sz="3200">
              <a:solidFill>
                <a:srgbClr val="FFFFFF"/>
              </a:solidFill>
            </a:endParaRPr>
          </a:p>
          <a:p>
            <a:pPr lvl="0" marL="609600" indent="-609600">
              <a:buClr>
                <a:srgbClr val="FFFFFF"/>
              </a:buClr>
              <a:buAutoNum type="alphaUcPeriod" startAt="1"/>
              <a:defRPr sz="1800"/>
            </a:pPr>
            <a:r>
              <a:rPr sz="3200">
                <a:solidFill>
                  <a:srgbClr val="FFFFFF"/>
                </a:solidFill>
              </a:rPr>
              <a:t>C</a:t>
            </a:r>
            <a:endParaRPr sz="3200">
              <a:solidFill>
                <a:srgbClr val="FFFFFF"/>
              </a:solidFill>
            </a:endParaRPr>
          </a:p>
          <a:p>
            <a:pPr lvl="0" marL="609600" indent="-609600">
              <a:buClr>
                <a:srgbClr val="FFFFFF"/>
              </a:buClr>
              <a:buAutoNum type="alphaUcPeriod" startAt="1"/>
              <a:defRPr sz="1800"/>
            </a:pPr>
            <a:r>
              <a:rPr sz="3200">
                <a:solidFill>
                  <a:srgbClr val="FFFFFF"/>
                </a:solidFill>
              </a:rPr>
              <a:t>D</a:t>
            </a:r>
          </a:p>
        </p:txBody>
      </p:sp>
      <p:sp>
        <p:nvSpPr>
          <p:cNvPr id="328" name="Shape 328"/>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6</a:t>
            </a:r>
          </a:p>
        </p:txBody>
      </p:sp>
      <p:graphicFrame>
        <p:nvGraphicFramePr>
          <p:cNvPr id="329" name="Chart 329"/>
          <p:cNvGraphicFramePr/>
          <p:nvPr/>
        </p:nvGraphicFramePr>
        <p:xfrm>
          <a:off x="7205231" y="4516609"/>
          <a:ext cx="1532760" cy="1739824"/>
        </p:xfrm>
        <a:graphic xmlns:a="http://schemas.openxmlformats.org/drawingml/2006/main">
          <a:graphicData uri="http://schemas.openxmlformats.org/drawingml/2006/chart">
            <c:chart xmlns:c="http://schemas.openxmlformats.org/drawingml/2006/chart" r:id="rId2"/>
          </a:graphicData>
        </a:graphic>
      </p:graphicFrame>
      <p:sp>
        <p:nvSpPr>
          <p:cNvPr id="330" name="Shape 330"/>
          <p:cNvSpPr/>
          <p:nvPr/>
        </p:nvSpPr>
        <p:spPr>
          <a:xfrm>
            <a:off x="857250" y="4733925"/>
            <a:ext cx="5086350" cy="15099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533400" indent="-533400">
              <a:lnSpc>
                <a:spcPct val="90000"/>
              </a:lnSpc>
              <a:spcBef>
                <a:spcPts val="200"/>
              </a:spcBef>
            </a:pPr>
            <a:r>
              <a:rPr b="1" sz="2400">
                <a:solidFill>
                  <a:srgbClr val="00539D"/>
                </a:solidFill>
              </a:rPr>
              <a:t>A.</a:t>
            </a:r>
            <a:r>
              <a:rPr b="1" sz="2400"/>
              <a:t>	about 6 seconds</a:t>
            </a:r>
            <a:endParaRPr b="1" sz="2400"/>
          </a:p>
          <a:p>
            <a:pPr lvl="0" marL="533400" indent="-533400">
              <a:lnSpc>
                <a:spcPct val="90000"/>
              </a:lnSpc>
              <a:spcBef>
                <a:spcPts val="200"/>
              </a:spcBef>
            </a:pPr>
            <a:r>
              <a:rPr b="1" sz="2400">
                <a:solidFill>
                  <a:srgbClr val="00539D"/>
                </a:solidFill>
              </a:rPr>
              <a:t>B.</a:t>
            </a:r>
            <a:r>
              <a:rPr b="1" sz="2400"/>
              <a:t>	about 7 seconds</a:t>
            </a:r>
            <a:endParaRPr b="1" sz="2400"/>
          </a:p>
          <a:p>
            <a:pPr lvl="0" marL="533400" indent="-533400">
              <a:lnSpc>
                <a:spcPct val="90000"/>
              </a:lnSpc>
              <a:spcBef>
                <a:spcPts val="200"/>
              </a:spcBef>
            </a:pPr>
            <a:r>
              <a:rPr b="1" sz="2400">
                <a:solidFill>
                  <a:srgbClr val="00539D"/>
                </a:solidFill>
              </a:rPr>
              <a:t>C.</a:t>
            </a:r>
            <a:r>
              <a:rPr b="1" sz="2400"/>
              <a:t>	about 8 seconds</a:t>
            </a:r>
            <a:endParaRPr b="1" sz="2400"/>
          </a:p>
          <a:p>
            <a:pPr lvl="0" marL="533400" indent="-533400">
              <a:lnSpc>
                <a:spcPct val="90000"/>
              </a:lnSpc>
              <a:spcBef>
                <a:spcPts val="200"/>
              </a:spcBef>
            </a:pPr>
            <a:r>
              <a:rPr b="1" sz="2400">
                <a:solidFill>
                  <a:srgbClr val="00539D"/>
                </a:solidFill>
              </a:rPr>
              <a:t>D.</a:t>
            </a:r>
            <a:r>
              <a:rPr b="1" sz="2400"/>
              <a:t>	about 10 seconds</a:t>
            </a:r>
          </a:p>
        </p:txBody>
      </p:sp>
      <p:sp>
        <p:nvSpPr>
          <p:cNvPr id="331" name="Shape 331"/>
          <p:cNvSpPr/>
          <p:nvPr/>
        </p:nvSpPr>
        <p:spPr>
          <a:xfrm>
            <a:off x="476250" y="1285875"/>
            <a:ext cx="8229600" cy="34525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pPr>
            <a:r>
              <a:rPr b="1" sz="2400">
                <a:solidFill>
                  <a:srgbClr val="E01B22"/>
                </a:solidFill>
              </a:rPr>
              <a:t>HOOVER DAM</a:t>
            </a:r>
            <a:r>
              <a:rPr b="1" sz="2400">
                <a:solidFill>
                  <a:srgbClr val="00539D"/>
                </a:solidFill>
              </a:rPr>
              <a:t>  One of the largest dams in the United States is the Hoover Dam on the Colorado River, which was built during the Great Depression. The dam is 726.4 feet tall. Suppose a marble is dropped over the railing from a height of 6 feet above the top of the dam. How long will it take the marble to reach the surface of the water, assuming there is no air resistance? Use the formula </a:t>
            </a:r>
            <a:r>
              <a:rPr b="1" i="1" sz="2400">
                <a:solidFill>
                  <a:srgbClr val="00539D"/>
                </a:solidFill>
              </a:rPr>
              <a:t>h</a:t>
            </a:r>
            <a:r>
              <a:rPr b="1" sz="2400">
                <a:solidFill>
                  <a:srgbClr val="00539D"/>
                </a:solidFill>
              </a:rPr>
              <a:t>(</a:t>
            </a:r>
            <a:r>
              <a:rPr b="1" i="1" sz="2400">
                <a:solidFill>
                  <a:srgbClr val="00539D"/>
                </a:solidFill>
              </a:rPr>
              <a:t>t</a:t>
            </a:r>
            <a:r>
              <a:rPr b="1" sz="2400">
                <a:solidFill>
                  <a:srgbClr val="00539D"/>
                </a:solidFill>
              </a:rPr>
              <a:t>) = –16</a:t>
            </a:r>
            <a:r>
              <a:rPr b="1" i="1" sz="2400">
                <a:solidFill>
                  <a:srgbClr val="00539D"/>
                </a:solidFill>
              </a:rPr>
              <a:t>t</a:t>
            </a:r>
            <a:r>
              <a:rPr b="1" i="1" sz="600">
                <a:solidFill>
                  <a:srgbClr val="00539D"/>
                </a:solidFill>
              </a:rPr>
              <a:t> </a:t>
            </a:r>
            <a:r>
              <a:rPr b="1" baseline="40000" sz="2400">
                <a:solidFill>
                  <a:srgbClr val="00539D"/>
                </a:solidFill>
              </a:rPr>
              <a:t>2</a:t>
            </a:r>
            <a:r>
              <a:rPr b="1" sz="2400">
                <a:solidFill>
                  <a:srgbClr val="00539D"/>
                </a:solidFill>
              </a:rPr>
              <a:t> + </a:t>
            </a:r>
            <a:r>
              <a:rPr b="1" i="1" sz="2400">
                <a:solidFill>
                  <a:srgbClr val="00539D"/>
                </a:solidFill>
              </a:rPr>
              <a:t>h</a:t>
            </a:r>
            <a:r>
              <a:rPr b="1" baseline="-25000" sz="2400">
                <a:solidFill>
                  <a:srgbClr val="00539D"/>
                </a:solidFill>
              </a:rPr>
              <a:t>0</a:t>
            </a:r>
            <a:r>
              <a:rPr b="1" sz="2400">
                <a:solidFill>
                  <a:srgbClr val="00539D"/>
                </a:solidFill>
              </a:rPr>
              <a:t>, where </a:t>
            </a:r>
            <a:br>
              <a:rPr b="1" sz="2400">
                <a:solidFill>
                  <a:srgbClr val="00539D"/>
                </a:solidFill>
              </a:rPr>
            </a:br>
            <a:r>
              <a:rPr b="1" i="1" sz="2400">
                <a:solidFill>
                  <a:srgbClr val="00539D"/>
                </a:solidFill>
              </a:rPr>
              <a:t>t</a:t>
            </a:r>
            <a:r>
              <a:rPr b="1" sz="2400">
                <a:solidFill>
                  <a:srgbClr val="00539D"/>
                </a:solidFill>
              </a:rPr>
              <a:t> is the time in seconds and </a:t>
            </a:r>
            <a:r>
              <a:rPr b="1" i="1" sz="2400">
                <a:solidFill>
                  <a:srgbClr val="00539D"/>
                </a:solidFill>
              </a:rPr>
              <a:t>h</a:t>
            </a:r>
            <a:r>
              <a:rPr b="1" baseline="-25000" sz="2400">
                <a:solidFill>
                  <a:srgbClr val="00539D"/>
                </a:solidFill>
              </a:rPr>
              <a:t>0</a:t>
            </a:r>
            <a:r>
              <a:rPr b="1" sz="2400">
                <a:solidFill>
                  <a:srgbClr val="00539D"/>
                </a:solidFill>
              </a:rPr>
              <a:t> is the initial height above the water in feet.</a:t>
            </a:r>
          </a:p>
        </p:txBody>
      </p:sp>
      <p:pic>
        <p:nvPicPr>
          <p:cNvPr id="332" name="Check Progress.png"/>
          <p:cNvPicPr/>
          <p:nvPr/>
        </p:nvPicPr>
        <p:blipFill>
          <a:blip r:embed="rId3">
            <a:extLst/>
          </a:blip>
          <a:stretch>
            <a:fillRect/>
          </a:stretch>
        </p:blipFill>
        <p:spPr>
          <a:xfrm>
            <a:off x="4316412" y="712787"/>
            <a:ext cx="2846388" cy="511176"/>
          </a:xfrm>
          <a:prstGeom prst="rect">
            <a:avLst/>
          </a:prstGeom>
          <a:ln w="12700">
            <a:miter lim="400000"/>
          </a:ln>
        </p:spPr>
      </p:pic>
      <p:pic>
        <p:nvPicPr>
          <p:cNvPr id="333" name="CheckPointICON.jpg"/>
          <p:cNvPicPr/>
          <p:nvPr/>
        </p:nvPicPr>
        <p:blipFill>
          <a:blip r:embed="rId4">
            <a:extLst/>
          </a:blip>
          <a:stretch>
            <a:fillRect/>
          </a:stretch>
        </p:blipFill>
        <p:spPr>
          <a:xfrm>
            <a:off x="7467600" y="747712"/>
            <a:ext cx="1222375" cy="376238"/>
          </a:xfrm>
          <a:prstGeom prst="rect">
            <a:avLst/>
          </a:prstGeom>
          <a:ln w="12700">
            <a:miter lim="400000"/>
          </a:ln>
        </p:spPr>
      </p:pic>
      <p:sp>
        <p:nvSpPr>
          <p:cNvPr id="334" name="Shape 334"/>
          <p:cNvSpPr/>
          <p:nvPr/>
        </p:nvSpPr>
        <p:spPr>
          <a:xfrm>
            <a:off x="847725" y="5105400"/>
            <a:ext cx="457200"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32"/>
                                        </p:tgtEl>
                                        <p:attrNameLst>
                                          <p:attrName>style.visibility</p:attrName>
                                        </p:attrNameLst>
                                      </p:cBhvr>
                                      <p:to>
                                        <p:strVal val="visible"/>
                                      </p:to>
                                    </p:set>
                                    <p:animEffect filter="wipe(left)" transition="in">
                                      <p:cBhvr>
                                        <p:cTn id="7" dur="500"/>
                                        <p:tgtEl>
                                          <p:spTgt spid="33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33"/>
                                        </p:tgtEl>
                                        <p:attrNameLst>
                                          <p:attrName>style.visibility</p:attrName>
                                        </p:attrNameLst>
                                      </p:cBhvr>
                                      <p:to>
                                        <p:strVal val="visible"/>
                                      </p:to>
                                    </p:set>
                                    <p:animEffect filter="fade" transition="in">
                                      <p:cBhvr>
                                        <p:cTn id="11" dur="500"/>
                                        <p:tgtEl>
                                          <p:spTgt spid="33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31"/>
                                        </p:tgtEl>
                                        <p:attrNameLst>
                                          <p:attrName>style.visibility</p:attrName>
                                        </p:attrNameLst>
                                      </p:cBhvr>
                                      <p:to>
                                        <p:strVal val="visible"/>
                                      </p:to>
                                    </p:set>
                                    <p:animEffect filter="wipe(left)" transition="in">
                                      <p:cBhvr>
                                        <p:cTn id="15" dur="500"/>
                                        <p:tgtEl>
                                          <p:spTgt spid="331"/>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30"/>
                                        </p:tgtEl>
                                        <p:attrNameLst>
                                          <p:attrName>style.visibility</p:attrName>
                                        </p:attrNameLst>
                                      </p:cBhvr>
                                      <p:to>
                                        <p:strVal val="visible"/>
                                      </p:to>
                                    </p:set>
                                    <p:animEffect filter="wipe(left)" transition="in">
                                      <p:cBhvr>
                                        <p:cTn id="19" dur="500"/>
                                        <p:tgtEl>
                                          <p:spTgt spid="33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3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334"/>
                                        </p:tgtEl>
                                        <p:attrNameLst>
                                          <p:attrName>style.visibility</p:attrName>
                                        </p:attrNameLst>
                                      </p:cBhvr>
                                      <p:to>
                                        <p:strVal val="visible"/>
                                      </p:to>
                                    </p:set>
                                    <p:anim calcmode="lin" valueType="num">
                                      <p:cBhvr>
                                        <p:cTn id="28" dur="80" fill="hold"/>
                                        <p:tgtEl>
                                          <p:spTgt spid="334"/>
                                        </p:tgtEl>
                                        <p:attrNameLst>
                                          <p:attrName>ppt_x</p:attrName>
                                        </p:attrNameLst>
                                      </p:cBhvr>
                                      <p:tavLst>
                                        <p:tav tm="0">
                                          <p:val>
                                            <p:strVal val="#ppt_x"/>
                                          </p:val>
                                        </p:tav>
                                        <p:tav tm="100000">
                                          <p:val>
                                            <p:strVal val="#ppt_x"/>
                                          </p:val>
                                        </p:tav>
                                      </p:tavLst>
                                    </p:anim>
                                    <p:anim calcmode="lin" valueType="num">
                                      <p:cBhvr>
                                        <p:cTn id="29" dur="80" fill="hold"/>
                                        <p:tgtEl>
                                          <p:spTgt spid="3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9" grpId="5"/>
      <p:bldP build="whole" bldLvl="1" animBg="1" rev="0" advAuto="0" spid="331" grpId="3"/>
      <p:bldP build="whole" bldLvl="1" animBg="1" rev="0" advAuto="0" spid="332" grpId="1"/>
      <p:bldP build="whole" bldLvl="1" animBg="1" rev="0" advAuto="0" spid="333" grpId="2"/>
      <p:bldP build="whole" bldLvl="1" animBg="1" rev="0" advAuto="0" spid="330" grpId="4"/>
      <p:bldP build="whole" bldLvl="1" animBg="1" rev="0" advAuto="0" spid="334" grpId="6"/>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Then/Now</a:t>
            </a:r>
          </a:p>
        </p:txBody>
      </p:sp>
      <p:pic>
        <p:nvPicPr>
          <p:cNvPr id="149" name="Then.png"/>
          <p:cNvPicPr/>
          <p:nvPr/>
        </p:nvPicPr>
        <p:blipFill>
          <a:blip r:embed="rId2">
            <a:extLst/>
          </a:blip>
          <a:stretch>
            <a:fillRect/>
          </a:stretch>
        </p:blipFill>
        <p:spPr>
          <a:xfrm>
            <a:off x="711200" y="742950"/>
            <a:ext cx="4241800" cy="895350"/>
          </a:xfrm>
          <a:prstGeom prst="rect">
            <a:avLst/>
          </a:prstGeom>
          <a:ln w="12700">
            <a:miter lim="400000"/>
          </a:ln>
        </p:spPr>
      </p:pic>
      <p:sp>
        <p:nvSpPr>
          <p:cNvPr id="150" name="Shape 150"/>
          <p:cNvSpPr/>
          <p:nvPr/>
        </p:nvSpPr>
        <p:spPr>
          <a:xfrm>
            <a:off x="812800" y="1828800"/>
            <a:ext cx="7620000" cy="8531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600"/>
              </a:spcBef>
              <a:defRPr sz="2800"/>
            </a:lvl1pPr>
          </a:lstStyle>
          <a:p>
            <a:pPr lvl="0">
              <a:defRPr sz="1800"/>
            </a:pPr>
            <a:r>
              <a:rPr sz="2800"/>
              <a:t>You solved systems of equations by graphing. (Lesson 3–1)</a:t>
            </a:r>
          </a:p>
        </p:txBody>
      </p:sp>
      <p:pic>
        <p:nvPicPr>
          <p:cNvPr id="151" name="Now.png"/>
          <p:cNvPicPr/>
          <p:nvPr/>
        </p:nvPicPr>
        <p:blipFill>
          <a:blip r:embed="rId3">
            <a:extLst/>
          </a:blip>
          <a:stretch>
            <a:fillRect/>
          </a:stretch>
        </p:blipFill>
        <p:spPr>
          <a:xfrm>
            <a:off x="711200" y="3048000"/>
            <a:ext cx="4241800" cy="895350"/>
          </a:xfrm>
          <a:prstGeom prst="rect">
            <a:avLst/>
          </a:prstGeom>
          <a:ln w="12700">
            <a:miter lim="400000"/>
          </a:ln>
        </p:spPr>
      </p:pic>
      <p:sp>
        <p:nvSpPr>
          <p:cNvPr id="152" name="Shape 152"/>
          <p:cNvSpPr/>
          <p:nvPr/>
        </p:nvSpPr>
        <p:spPr>
          <a:xfrm>
            <a:off x="812800" y="4057650"/>
            <a:ext cx="76200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538338" indent="-538338">
              <a:lnSpc>
                <a:spcPct val="90000"/>
              </a:lnSpc>
              <a:spcBef>
                <a:spcPts val="1000"/>
              </a:spcBef>
              <a:buSzPct val="100000"/>
              <a:buChar char="•"/>
              <a:defRPr sz="2800"/>
            </a:lvl1pPr>
          </a:lstStyle>
          <a:p>
            <a:pPr lvl="0">
              <a:defRPr sz="1800"/>
            </a:pPr>
            <a:r>
              <a:rPr sz="2800"/>
              <a:t>Solve quadratic equations by graphing.</a:t>
            </a:r>
          </a:p>
        </p:txBody>
      </p:sp>
      <p:sp>
        <p:nvSpPr>
          <p:cNvPr id="153" name="Shape 153"/>
          <p:cNvSpPr/>
          <p:nvPr/>
        </p:nvSpPr>
        <p:spPr>
          <a:xfrm>
            <a:off x="812800" y="4686300"/>
            <a:ext cx="7620000" cy="8531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538338" indent="-538338">
              <a:lnSpc>
                <a:spcPct val="90000"/>
              </a:lnSpc>
              <a:spcBef>
                <a:spcPts val="1000"/>
              </a:spcBef>
              <a:buSzPct val="100000"/>
              <a:buChar char="•"/>
              <a:defRPr sz="2800"/>
            </a:lvl1pPr>
          </a:lstStyle>
          <a:p>
            <a:pPr lvl="0">
              <a:defRPr sz="1800"/>
            </a:pPr>
            <a:r>
              <a:rPr sz="2800"/>
              <a:t>Estimate solutions of quadratic equations by graphing.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49"/>
                                        </p:tgtEl>
                                        <p:attrNameLst>
                                          <p:attrName>style.visibility</p:attrName>
                                        </p:attrNameLst>
                                      </p:cBhvr>
                                      <p:to>
                                        <p:strVal val="visible"/>
                                      </p:to>
                                    </p:set>
                                    <p:animEffect filter="wipe(left)" transition="in">
                                      <p:cBhvr>
                                        <p:cTn id="7" dur="500"/>
                                        <p:tgtEl>
                                          <p:spTgt spid="14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0"/>
                                        </p:tgtEl>
                                        <p:attrNameLst>
                                          <p:attrName>style.visibility</p:attrName>
                                        </p:attrNameLst>
                                      </p:cBhvr>
                                      <p:to>
                                        <p:strVal val="visible"/>
                                      </p:to>
                                    </p:set>
                                    <p:animEffect filter="wipe(left)" transition="in">
                                      <p:cBhvr>
                                        <p:cTn id="11" dur="500"/>
                                        <p:tgtEl>
                                          <p:spTgt spid="15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51"/>
                                        </p:tgtEl>
                                        <p:attrNameLst>
                                          <p:attrName>style.visibility</p:attrName>
                                        </p:attrNameLst>
                                      </p:cBhvr>
                                      <p:to>
                                        <p:strVal val="visible"/>
                                      </p:to>
                                    </p:set>
                                    <p:animEffect filter="wipe(left)" transition="in">
                                      <p:cBhvr>
                                        <p:cTn id="16" dur="500"/>
                                        <p:tgtEl>
                                          <p:spTgt spid="151"/>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52"/>
                                        </p:tgtEl>
                                        <p:attrNameLst>
                                          <p:attrName>style.visibility</p:attrName>
                                        </p:attrNameLst>
                                      </p:cBhvr>
                                      <p:to>
                                        <p:strVal val="visible"/>
                                      </p:to>
                                    </p:set>
                                    <p:animEffect filter="wipe(left)" transition="in">
                                      <p:cBhvr>
                                        <p:cTn id="20" dur="5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53">
                                            <p:bg/>
                                          </p:spTgt>
                                        </p:tgtEl>
                                        <p:attrNameLst>
                                          <p:attrName>style.visibility</p:attrName>
                                        </p:attrNameLst>
                                      </p:cBhvr>
                                      <p:to>
                                        <p:strVal val="visible"/>
                                      </p:to>
                                    </p:set>
                                    <p:animEffect filter="wipe(left)" transition="in">
                                      <p:cBhvr>
                                        <p:cTn id="25" dur="500"/>
                                        <p:tgtEl>
                                          <p:spTgt spid="153">
                                            <p:bg/>
                                          </p:spTgt>
                                        </p:tgtEl>
                                      </p:cBhvr>
                                    </p:animEffect>
                                  </p:childTnLst>
                                </p:cTn>
                              </p:par>
                              <p:par>
                                <p:cTn id="26" presetClass="entr" presetSubtype="8" presetID="22" grpId="5" fill="hold">
                                  <p:stCondLst>
                                    <p:cond delay="0"/>
                                  </p:stCondLst>
                                  <p:iterate type="el" backwards="0">
                                    <p:tmAbs val="0"/>
                                  </p:iterate>
                                  <p:childTnLst>
                                    <p:set>
                                      <p:cBhvr>
                                        <p:cTn id="27" fill="hold"/>
                                        <p:tgtEl>
                                          <p:spTgt spid="153">
                                            <p:txEl>
                                              <p:pRg st="0" end="0"/>
                                            </p:txEl>
                                          </p:spTgt>
                                        </p:tgtEl>
                                        <p:attrNameLst>
                                          <p:attrName>style.visibility</p:attrName>
                                        </p:attrNameLst>
                                      </p:cBhvr>
                                      <p:to>
                                        <p:strVal val="visible"/>
                                      </p:to>
                                    </p:set>
                                    <p:animEffect filter="wipe(left)" transition="in">
                                      <p:cBhvr>
                                        <p:cTn id="28" dur="500"/>
                                        <p:tgtEl>
                                          <p:spTgt spid="15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4"/>
      <p:bldP build="whole" bldLvl="1" animBg="1" rev="0" advAuto="0" spid="149" grpId="1"/>
      <p:bldP build="p" bldLvl="5" animBg="1" rev="0" advAuto="0" spid="153" grpId="5"/>
      <p:bldP build="whole" bldLvl="1" animBg="1" rev="0" advAuto="0" spid="151" grpId="3"/>
      <p:bldP build="whole" bldLvl="1" animBg="1" rev="0" advAuto="0" spid="150"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Vocabulary</a:t>
            </a:r>
          </a:p>
        </p:txBody>
      </p:sp>
      <p:pic>
        <p:nvPicPr>
          <p:cNvPr id="156" name="New Vocab.png"/>
          <p:cNvPicPr/>
          <p:nvPr/>
        </p:nvPicPr>
        <p:blipFill>
          <a:blip r:embed="rId2">
            <a:extLst/>
          </a:blip>
          <a:stretch>
            <a:fillRect/>
          </a:stretch>
        </p:blipFill>
        <p:spPr>
          <a:xfrm>
            <a:off x="711200" y="742950"/>
            <a:ext cx="4241800" cy="895350"/>
          </a:xfrm>
          <a:prstGeom prst="rect">
            <a:avLst/>
          </a:prstGeom>
          <a:ln w="12700">
            <a:miter lim="400000"/>
          </a:ln>
        </p:spPr>
      </p:pic>
      <p:sp>
        <p:nvSpPr>
          <p:cNvPr id="157" name="Shape 157"/>
          <p:cNvSpPr/>
          <p:nvPr/>
        </p:nvSpPr>
        <p:spPr>
          <a:xfrm>
            <a:off x="812800" y="1828800"/>
            <a:ext cx="7620000" cy="1971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538338" indent="-538338">
              <a:lnSpc>
                <a:spcPct val="90000"/>
              </a:lnSpc>
              <a:spcBef>
                <a:spcPts val="1000"/>
              </a:spcBef>
              <a:buSzPct val="100000"/>
              <a:buChar char="•"/>
            </a:pPr>
            <a:r>
              <a:rPr sz="2800"/>
              <a:t>quadratic equation</a:t>
            </a:r>
            <a:endParaRPr sz="2800"/>
          </a:p>
          <a:p>
            <a:pPr lvl="0" marL="538338" indent="-538338">
              <a:lnSpc>
                <a:spcPct val="90000"/>
              </a:lnSpc>
              <a:spcBef>
                <a:spcPts val="1000"/>
              </a:spcBef>
              <a:buSzPct val="100000"/>
              <a:buChar char="•"/>
            </a:pPr>
            <a:r>
              <a:rPr sz="2800"/>
              <a:t>standard form</a:t>
            </a:r>
            <a:endParaRPr sz="2800"/>
          </a:p>
          <a:p>
            <a:pPr lvl="0" marL="538338" indent="-538338">
              <a:lnSpc>
                <a:spcPct val="90000"/>
              </a:lnSpc>
              <a:spcBef>
                <a:spcPts val="1000"/>
              </a:spcBef>
              <a:buSzPct val="100000"/>
              <a:buChar char="•"/>
            </a:pPr>
            <a:r>
              <a:rPr sz="2800"/>
              <a:t>root</a:t>
            </a:r>
            <a:endParaRPr sz="2800"/>
          </a:p>
          <a:p>
            <a:pPr lvl="0" marL="538338" indent="-538338">
              <a:lnSpc>
                <a:spcPct val="90000"/>
              </a:lnSpc>
              <a:spcBef>
                <a:spcPts val="1000"/>
              </a:spcBef>
              <a:buSzPct val="100000"/>
              <a:buChar char="•"/>
            </a:pPr>
            <a:r>
              <a:rPr sz="2800"/>
              <a:t>zero</a:t>
            </a:r>
          </a:p>
        </p:txBody>
      </p:sp>
      <p:pic>
        <p:nvPicPr>
          <p:cNvPr id="158" name="09 IM Nav-eGlossary.png"/>
          <p:cNvPicPr/>
          <p:nvPr/>
        </p:nvPicPr>
        <p:blipFill>
          <a:blip r:embed="rId3">
            <a:extLst/>
          </a:blip>
          <a:stretch>
            <a:fillRect/>
          </a:stretch>
        </p:blipFill>
        <p:spPr>
          <a:xfrm>
            <a:off x="6858000" y="5181600"/>
            <a:ext cx="1647825" cy="76835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6"/>
                                        </p:tgtEl>
                                        <p:attrNameLst>
                                          <p:attrName>style.visibility</p:attrName>
                                        </p:attrNameLst>
                                      </p:cBhvr>
                                      <p:to>
                                        <p:strVal val="visible"/>
                                      </p:to>
                                    </p:set>
                                    <p:animEffect filter="wipe(left)" transition="in">
                                      <p:cBhvr>
                                        <p:cTn id="7" dur="500"/>
                                        <p:tgtEl>
                                          <p:spTgt spid="15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7">
                                            <p:bg/>
                                          </p:spTgt>
                                        </p:tgtEl>
                                        <p:attrNameLst>
                                          <p:attrName>style.visibility</p:attrName>
                                        </p:attrNameLst>
                                      </p:cBhvr>
                                      <p:to>
                                        <p:strVal val="visible"/>
                                      </p:to>
                                    </p:set>
                                    <p:animEffect filter="wipe(left)" transition="in">
                                      <p:cBhvr>
                                        <p:cTn id="11" dur="500"/>
                                        <p:tgtEl>
                                          <p:spTgt spid="157">
                                            <p:bg/>
                                          </p:spTgt>
                                        </p:tgtEl>
                                      </p:cBhvr>
                                    </p:animEffect>
                                  </p:childTnLst>
                                </p:cTn>
                              </p:par>
                              <p:par>
                                <p:cTn id="12" presetClass="entr" presetSubtype="8" presetID="22" grpId="2" fill="hold">
                                  <p:stCondLst>
                                    <p:cond delay="0"/>
                                  </p:stCondLst>
                                  <p:iterate type="el" backwards="0">
                                    <p:tmAbs val="0"/>
                                  </p:iterate>
                                  <p:childTnLst>
                                    <p:set>
                                      <p:cBhvr>
                                        <p:cTn id="13" fill="hold"/>
                                        <p:tgtEl>
                                          <p:spTgt spid="157">
                                            <p:txEl>
                                              <p:pRg st="0" end="0"/>
                                            </p:txEl>
                                          </p:spTgt>
                                        </p:tgtEl>
                                        <p:attrNameLst>
                                          <p:attrName>style.visibility</p:attrName>
                                        </p:attrNameLst>
                                      </p:cBhvr>
                                      <p:to>
                                        <p:strVal val="visible"/>
                                      </p:to>
                                    </p:set>
                                    <p:animEffect filter="wipe(left)" transition="in">
                                      <p:cBhvr>
                                        <p:cTn id="14" dur="500"/>
                                        <p:tgtEl>
                                          <p:spTgt spid="15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2" fill="hold">
                                  <p:stCondLst>
                                    <p:cond delay="0"/>
                                  </p:stCondLst>
                                  <p:iterate type="el" backwards="0">
                                    <p:tmAbs val="0"/>
                                  </p:iterate>
                                  <p:childTnLst>
                                    <p:set>
                                      <p:cBhvr>
                                        <p:cTn id="18" fill="hold"/>
                                        <p:tgtEl>
                                          <p:spTgt spid="157">
                                            <p:txEl>
                                              <p:pRg st="1" end="1"/>
                                            </p:txEl>
                                          </p:spTgt>
                                        </p:tgtEl>
                                        <p:attrNameLst>
                                          <p:attrName>style.visibility</p:attrName>
                                        </p:attrNameLst>
                                      </p:cBhvr>
                                      <p:to>
                                        <p:strVal val="visible"/>
                                      </p:to>
                                    </p:set>
                                    <p:animEffect filter="wipe(left)" transition="in">
                                      <p:cBhvr>
                                        <p:cTn id="19" dur="500"/>
                                        <p:tgtEl>
                                          <p:spTgt spid="15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2" fill="hold">
                                  <p:stCondLst>
                                    <p:cond delay="0"/>
                                  </p:stCondLst>
                                  <p:iterate type="el" backwards="0">
                                    <p:tmAbs val="0"/>
                                  </p:iterate>
                                  <p:childTnLst>
                                    <p:set>
                                      <p:cBhvr>
                                        <p:cTn id="23" fill="hold"/>
                                        <p:tgtEl>
                                          <p:spTgt spid="157">
                                            <p:txEl>
                                              <p:pRg st="2" end="2"/>
                                            </p:txEl>
                                          </p:spTgt>
                                        </p:tgtEl>
                                        <p:attrNameLst>
                                          <p:attrName>style.visibility</p:attrName>
                                        </p:attrNameLst>
                                      </p:cBhvr>
                                      <p:to>
                                        <p:strVal val="visible"/>
                                      </p:to>
                                    </p:set>
                                    <p:animEffect filter="wipe(left)" transition="in">
                                      <p:cBhvr>
                                        <p:cTn id="24" dur="500"/>
                                        <p:tgtEl>
                                          <p:spTgt spid="15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2" fill="hold">
                                  <p:stCondLst>
                                    <p:cond delay="0"/>
                                  </p:stCondLst>
                                  <p:iterate type="el" backwards="0">
                                    <p:tmAbs val="0"/>
                                  </p:iterate>
                                  <p:childTnLst>
                                    <p:set>
                                      <p:cBhvr>
                                        <p:cTn id="28" fill="hold"/>
                                        <p:tgtEl>
                                          <p:spTgt spid="157">
                                            <p:txEl>
                                              <p:pRg st="3" end="3"/>
                                            </p:txEl>
                                          </p:spTgt>
                                        </p:tgtEl>
                                        <p:attrNameLst>
                                          <p:attrName>style.visibility</p:attrName>
                                        </p:attrNameLst>
                                      </p:cBhvr>
                                      <p:to>
                                        <p:strVal val="visible"/>
                                      </p:to>
                                    </p:set>
                                    <p:animEffect filter="wipe(left)" transition="in">
                                      <p:cBhvr>
                                        <p:cTn id="29" dur="500"/>
                                        <p:tgtEl>
                                          <p:spTgt spid="15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P build="p" bldLvl="5" animBg="1" rev="0" advAuto="0" spid="157"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1</a:t>
            </a:r>
          </a:p>
        </p:txBody>
      </p:sp>
      <p:sp>
        <p:nvSpPr>
          <p:cNvPr id="161" name="Shape 161"/>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Two Real Solutions</a:t>
            </a:r>
          </a:p>
        </p:txBody>
      </p:sp>
      <p:sp>
        <p:nvSpPr>
          <p:cNvPr id="162" name="Shape 162"/>
          <p:cNvSpPr/>
          <p:nvPr/>
        </p:nvSpPr>
        <p:spPr>
          <a:xfrm>
            <a:off x="847725" y="1447800"/>
            <a:ext cx="7705725" cy="4614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b="1" sz="2400">
                <a:solidFill>
                  <a:srgbClr val="00539D"/>
                </a:solidFill>
              </a:rPr>
              <a:t>Solve </a:t>
            </a:r>
            <a:r>
              <a:rPr b="1" i="1" sz="2400">
                <a:solidFill>
                  <a:srgbClr val="00539D"/>
                </a:solidFill>
              </a:rPr>
              <a:t>x</a:t>
            </a:r>
            <a:r>
              <a:rPr b="1" baseline="40000" sz="2400">
                <a:solidFill>
                  <a:srgbClr val="00539D"/>
                </a:solidFill>
              </a:rPr>
              <a:t>2</a:t>
            </a:r>
            <a:r>
              <a:rPr b="1" sz="2400">
                <a:solidFill>
                  <a:srgbClr val="00539D"/>
                </a:solidFill>
              </a:rPr>
              <a:t> + 6</a:t>
            </a:r>
            <a:r>
              <a:rPr b="1" i="1" sz="2400">
                <a:solidFill>
                  <a:srgbClr val="00539D"/>
                </a:solidFill>
              </a:rPr>
              <a:t>x</a:t>
            </a:r>
            <a:r>
              <a:rPr b="1" sz="2400">
                <a:solidFill>
                  <a:srgbClr val="00539D"/>
                </a:solidFill>
              </a:rPr>
              <a:t> + 8 = 0 by graphing.</a:t>
            </a:r>
          </a:p>
        </p:txBody>
      </p:sp>
      <p:sp>
        <p:nvSpPr>
          <p:cNvPr id="163" name="Shape 163"/>
          <p:cNvSpPr/>
          <p:nvPr/>
        </p:nvSpPr>
        <p:spPr>
          <a:xfrm>
            <a:off x="504825" y="2001837"/>
            <a:ext cx="8077200" cy="16415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spcBef>
                <a:spcPts val="500"/>
              </a:spcBef>
            </a:pPr>
            <a:r>
              <a:rPr sz="2400"/>
              <a:t>Graph the related quadratic function </a:t>
            </a:r>
            <a:r>
              <a:rPr i="1" sz="2400"/>
              <a:t>f</a:t>
            </a:r>
            <a:r>
              <a:rPr sz="2400"/>
              <a:t>(</a:t>
            </a:r>
            <a:r>
              <a:rPr i="1" sz="2400"/>
              <a:t>x</a:t>
            </a:r>
            <a:r>
              <a:rPr sz="2400"/>
              <a:t>) = </a:t>
            </a:r>
            <a:r>
              <a:rPr i="1" sz="2400"/>
              <a:t>x</a:t>
            </a:r>
            <a:r>
              <a:rPr baseline="40000" sz="2400"/>
              <a:t>2</a:t>
            </a:r>
            <a:r>
              <a:rPr sz="2400"/>
              <a:t> + 3</a:t>
            </a:r>
            <a:r>
              <a:rPr i="1" sz="2400"/>
              <a:t>x</a:t>
            </a:r>
            <a:r>
              <a:rPr sz="2400"/>
              <a:t> + 8.</a:t>
            </a:r>
            <a:endParaRPr sz="2400"/>
          </a:p>
          <a:p>
            <a:pPr lvl="0" indent="342900">
              <a:lnSpc>
                <a:spcPct val="90000"/>
              </a:lnSpc>
              <a:spcBef>
                <a:spcPts val="500"/>
              </a:spcBef>
            </a:pPr>
            <a:r>
              <a:rPr sz="2400"/>
              <a:t>The equation of the axis of symmetry is </a:t>
            </a:r>
            <a:r>
              <a:rPr i="1" sz="2400"/>
              <a:t>x</a:t>
            </a:r>
            <a:r>
              <a:rPr sz="2400"/>
              <a:t> = –3.</a:t>
            </a:r>
            <a:endParaRPr sz="2400"/>
          </a:p>
          <a:p>
            <a:pPr lvl="0" indent="342900">
              <a:lnSpc>
                <a:spcPct val="90000"/>
              </a:lnSpc>
              <a:spcBef>
                <a:spcPts val="500"/>
              </a:spcBef>
            </a:pPr>
            <a:r>
              <a:rPr sz="2400"/>
              <a:t>Make a table using </a:t>
            </a:r>
            <a:r>
              <a:rPr i="1" sz="2400"/>
              <a:t>x</a:t>
            </a:r>
            <a:r>
              <a:rPr sz="2400"/>
              <a:t>-values around –3.</a:t>
            </a:r>
            <a:endParaRPr sz="2400"/>
          </a:p>
          <a:p>
            <a:pPr lvl="0" indent="342900">
              <a:lnSpc>
                <a:spcPct val="90000"/>
              </a:lnSpc>
              <a:spcBef>
                <a:spcPts val="500"/>
              </a:spcBef>
            </a:pPr>
            <a:r>
              <a:rPr sz="2400"/>
              <a:t>Then graph each point.</a:t>
            </a:r>
          </a:p>
        </p:txBody>
      </p:sp>
      <p:pic>
        <p:nvPicPr>
          <p:cNvPr id="164" name="image.png"/>
          <p:cNvPicPr/>
          <p:nvPr/>
        </p:nvPicPr>
        <p:blipFill>
          <a:blip r:embed="rId2">
            <a:extLst/>
          </a:blip>
          <a:stretch>
            <a:fillRect/>
          </a:stretch>
        </p:blipFill>
        <p:spPr>
          <a:xfrm>
            <a:off x="990600" y="4038600"/>
            <a:ext cx="3300413" cy="81915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animEffect filter="wipe(left)" transition="in">
                                      <p:cBhvr>
                                        <p:cTn id="7" dur="500"/>
                                        <p:tgtEl>
                                          <p:spTgt spid="162">
                                            <p:bg/>
                                          </p:spTgt>
                                        </p:tgtEl>
                                      </p:cBhvr>
                                    </p:animEffect>
                                  </p:childTnLst>
                                </p:cTn>
                              </p:par>
                              <p:par>
                                <p:cTn id="8" presetClass="entr" presetSubtype="8" presetID="22" grpId="1" fill="hold">
                                  <p:stCondLst>
                                    <p:cond delay="0"/>
                                  </p:stCondLst>
                                  <p:iterate type="el" backwards="0">
                                    <p:tmAbs val="0"/>
                                  </p:iterate>
                                  <p:childTnLst>
                                    <p:set>
                                      <p:cBhvr>
                                        <p:cTn id="9" fill="hold"/>
                                        <p:tgtEl>
                                          <p:spTgt spid="162">
                                            <p:txEl>
                                              <p:pRg st="0" end="0"/>
                                            </p:txEl>
                                          </p:spTgt>
                                        </p:tgtEl>
                                        <p:attrNameLst>
                                          <p:attrName>style.visibility</p:attrName>
                                        </p:attrNameLst>
                                      </p:cBhvr>
                                      <p:to>
                                        <p:strVal val="visible"/>
                                      </p:to>
                                    </p:set>
                                    <p:animEffect filter="wipe(left)" transition="in">
                                      <p:cBhvr>
                                        <p:cTn id="10" dur="500"/>
                                        <p:tgtEl>
                                          <p:spTgt spid="162">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163">
                                            <p:bg/>
                                          </p:spTgt>
                                        </p:tgtEl>
                                        <p:attrNameLst>
                                          <p:attrName>style.visibility</p:attrName>
                                        </p:attrNameLst>
                                      </p:cBhvr>
                                      <p:to>
                                        <p:strVal val="visible"/>
                                      </p:to>
                                    </p:set>
                                    <p:animEffect filter="wipe(left)" transition="in">
                                      <p:cBhvr>
                                        <p:cTn id="14" dur="500"/>
                                        <p:tgtEl>
                                          <p:spTgt spid="163">
                                            <p:bg/>
                                          </p:spTgt>
                                        </p:tgtEl>
                                      </p:cBhvr>
                                    </p:animEffect>
                                  </p:childTnLst>
                                </p:cTn>
                              </p:par>
                              <p:par>
                                <p:cTn id="15" presetClass="entr" presetSubtype="8" presetID="22" grpId="2" fill="hold">
                                  <p:stCondLst>
                                    <p:cond delay="0"/>
                                  </p:stCondLst>
                                  <p:iterate type="el" backwards="0">
                                    <p:tmAbs val="0"/>
                                  </p:iterate>
                                  <p:childTnLst>
                                    <p:set>
                                      <p:cBhvr>
                                        <p:cTn id="16" fill="hold"/>
                                        <p:tgtEl>
                                          <p:spTgt spid="163">
                                            <p:txEl>
                                              <p:pRg st="0" end="0"/>
                                            </p:txEl>
                                          </p:spTgt>
                                        </p:tgtEl>
                                        <p:attrNameLst>
                                          <p:attrName>style.visibility</p:attrName>
                                        </p:attrNameLst>
                                      </p:cBhvr>
                                      <p:to>
                                        <p:strVal val="visible"/>
                                      </p:to>
                                    </p:set>
                                    <p:animEffect filter="wipe(left)" transition="in">
                                      <p:cBhvr>
                                        <p:cTn id="17" dur="500"/>
                                        <p:tgtEl>
                                          <p:spTgt spid="163">
                                            <p:txEl>
                                              <p:pRg st="0" end="0"/>
                                            </p:txEl>
                                          </p:spTgt>
                                        </p:tgtEl>
                                      </p:cBhvr>
                                    </p:animEffect>
                                  </p:childTnLst>
                                </p:cTn>
                              </p:par>
                            </p:childTnLst>
                          </p:cTn>
                        </p:par>
                        <p:par>
                          <p:cTn id="18" fill="hold">
                            <p:stCondLst>
                              <p:cond delay="1000"/>
                            </p:stCondLst>
                            <p:childTnLst>
                              <p:par>
                                <p:cTn id="19" nodeType="afterEffect" presetClass="entr" presetSubtype="8" presetID="22" grpId="2" fill="hold">
                                  <p:stCondLst>
                                    <p:cond delay="0"/>
                                  </p:stCondLst>
                                  <p:iterate type="el" backwards="0">
                                    <p:tmAbs val="0"/>
                                  </p:iterate>
                                  <p:childTnLst>
                                    <p:set>
                                      <p:cBhvr>
                                        <p:cTn id="20" fill="hold"/>
                                        <p:tgtEl>
                                          <p:spTgt spid="163">
                                            <p:txEl>
                                              <p:pRg st="1" end="1"/>
                                            </p:txEl>
                                          </p:spTgt>
                                        </p:tgtEl>
                                        <p:attrNameLst>
                                          <p:attrName>style.visibility</p:attrName>
                                        </p:attrNameLst>
                                      </p:cBhvr>
                                      <p:to>
                                        <p:strVal val="visible"/>
                                      </p:to>
                                    </p:set>
                                    <p:animEffect filter="wipe(left)" transition="in">
                                      <p:cBhvr>
                                        <p:cTn id="21" dur="500"/>
                                        <p:tgtEl>
                                          <p:spTgt spid="16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2" fill="hold">
                                  <p:stCondLst>
                                    <p:cond delay="0"/>
                                  </p:stCondLst>
                                  <p:iterate type="el" backwards="0">
                                    <p:tmAbs val="0"/>
                                  </p:iterate>
                                  <p:childTnLst>
                                    <p:set>
                                      <p:cBhvr>
                                        <p:cTn id="25" fill="hold"/>
                                        <p:tgtEl>
                                          <p:spTgt spid="163">
                                            <p:txEl>
                                              <p:pRg st="2" end="2"/>
                                            </p:txEl>
                                          </p:spTgt>
                                        </p:tgtEl>
                                        <p:attrNameLst>
                                          <p:attrName>style.visibility</p:attrName>
                                        </p:attrNameLst>
                                      </p:cBhvr>
                                      <p:to>
                                        <p:strVal val="visible"/>
                                      </p:to>
                                    </p:set>
                                    <p:animEffect filter="wipe(left)" transition="in">
                                      <p:cBhvr>
                                        <p:cTn id="26" dur="500"/>
                                        <p:tgtEl>
                                          <p:spTgt spid="16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2" fill="hold">
                                  <p:stCondLst>
                                    <p:cond delay="0"/>
                                  </p:stCondLst>
                                  <p:iterate type="el" backwards="0">
                                    <p:tmAbs val="0"/>
                                  </p:iterate>
                                  <p:childTnLst>
                                    <p:set>
                                      <p:cBhvr>
                                        <p:cTn id="30" fill="hold"/>
                                        <p:tgtEl>
                                          <p:spTgt spid="163">
                                            <p:txEl>
                                              <p:pRg st="3" end="3"/>
                                            </p:txEl>
                                          </p:spTgt>
                                        </p:tgtEl>
                                        <p:attrNameLst>
                                          <p:attrName>style.visibility</p:attrName>
                                        </p:attrNameLst>
                                      </p:cBhvr>
                                      <p:to>
                                        <p:strVal val="visible"/>
                                      </p:to>
                                    </p:set>
                                    <p:animEffect filter="wipe(left)" transition="in">
                                      <p:cBhvr>
                                        <p:cTn id="31" dur="500"/>
                                        <p:tgtEl>
                                          <p:spTgt spid="16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3" fill="hold">
                                  <p:stCondLst>
                                    <p:cond delay="0"/>
                                  </p:stCondLst>
                                  <p:iterate type="el" backwards="0">
                                    <p:tmAbs val="0"/>
                                  </p:iterate>
                                  <p:childTnLst>
                                    <p:set>
                                      <p:cBhvr>
                                        <p:cTn id="35" fill="hold"/>
                                        <p:tgtEl>
                                          <p:spTgt spid="164"/>
                                        </p:tgtEl>
                                        <p:attrNameLst>
                                          <p:attrName>style.visibility</p:attrName>
                                        </p:attrNameLst>
                                      </p:cBhvr>
                                      <p:to>
                                        <p:strVal val="visible"/>
                                      </p:to>
                                    </p:set>
                                    <p:animEffect filter="wipe(left)" transition="in">
                                      <p:cBhvr>
                                        <p:cTn id="36"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2"/>
      <p:bldP build="p" bldLvl="5" animBg="1" rev="0" advAuto="0" spid="162" grpId="1"/>
      <p:bldP build="whole" bldLvl="1" animBg="1" rev="0" advAuto="0" spid="164"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Check</a:t>
            </a:r>
          </a:p>
        </p:txBody>
      </p:sp>
      <p:sp>
        <p:nvSpPr>
          <p:cNvPr id="167" name="Shape 167"/>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Two Real Solutions</a:t>
            </a:r>
          </a:p>
        </p:txBody>
      </p:sp>
      <p:sp>
        <p:nvSpPr>
          <p:cNvPr id="168" name="Shape 168"/>
          <p:cNvSpPr/>
          <p:nvPr/>
        </p:nvSpPr>
        <p:spPr>
          <a:xfrm>
            <a:off x="847725" y="1436687"/>
            <a:ext cx="4991100" cy="7581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500"/>
              </a:spcBef>
              <a:defRPr sz="2400"/>
            </a:lvl1pPr>
          </a:lstStyle>
          <a:p>
            <a:pPr lvl="0">
              <a:defRPr sz="1800"/>
            </a:pPr>
            <a:r>
              <a:rPr sz="2400"/>
              <a:t>We can see that the zeros of the function are –4 and –2.</a:t>
            </a:r>
          </a:p>
        </p:txBody>
      </p:sp>
      <p:sp>
        <p:nvSpPr>
          <p:cNvPr id="169" name="Shape 169"/>
          <p:cNvSpPr/>
          <p:nvPr/>
        </p:nvSpPr>
        <p:spPr>
          <a:xfrm>
            <a:off x="504825" y="2219325"/>
            <a:ext cx="5334000" cy="758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368425" indent="-1023937">
              <a:lnSpc>
                <a:spcPct val="90000"/>
              </a:lnSpc>
              <a:spcBef>
                <a:spcPts val="500"/>
              </a:spcBef>
              <a:tabLst>
                <a:tab pos="1943100" algn="l"/>
              </a:tabLst>
            </a:pPr>
            <a:r>
              <a:rPr b="1" sz="2400">
                <a:solidFill>
                  <a:srgbClr val="00539D"/>
                </a:solidFill>
              </a:rPr>
              <a:t>Answer:</a:t>
            </a:r>
            <a:r>
              <a:rPr sz="2400">
                <a:solidFill>
                  <a:srgbClr val="E01B22"/>
                </a:solidFill>
              </a:rPr>
              <a:t> 	The solutions of the equation are –4 and –2.</a:t>
            </a:r>
          </a:p>
        </p:txBody>
      </p:sp>
      <p:sp>
        <p:nvSpPr>
          <p:cNvPr id="170" name="Shape 170"/>
          <p:cNvSpPr/>
          <p:nvPr/>
        </p:nvSpPr>
        <p:spPr>
          <a:xfrm>
            <a:off x="140493" y="5487166"/>
            <a:ext cx="7620001" cy="325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tabLst>
                <a:tab pos="2857500" algn="r"/>
                <a:tab pos="6565900" algn="r"/>
              </a:tabLst>
            </a:pPr>
            <a:r>
              <a:rPr sz="1500"/>
              <a:t>Check by hand: </a:t>
            </a:r>
            <a:r>
              <a:rPr i="1" sz="1500">
                <a:solidFill>
                  <a:srgbClr val="EC1D24"/>
                </a:solidFill>
              </a:rPr>
              <a:t>x </a:t>
            </a:r>
            <a:r>
              <a:rPr baseline="44800" sz="1500"/>
              <a:t>2</a:t>
            </a:r>
            <a:r>
              <a:rPr sz="1500"/>
              <a:t> + 6</a:t>
            </a:r>
            <a:r>
              <a:rPr i="1" sz="1500">
                <a:solidFill>
                  <a:srgbClr val="EC1D24"/>
                </a:solidFill>
              </a:rPr>
              <a:t>x</a:t>
            </a:r>
            <a:r>
              <a:rPr sz="1500"/>
              <a:t> + 8 = 0	                   </a:t>
            </a:r>
            <a:r>
              <a:rPr i="1" sz="1500">
                <a:solidFill>
                  <a:srgbClr val="EC1D24"/>
                </a:solidFill>
              </a:rPr>
              <a:t>x </a:t>
            </a:r>
            <a:r>
              <a:rPr baseline="44800" sz="1500"/>
              <a:t>2</a:t>
            </a:r>
            <a:r>
              <a:rPr sz="1500"/>
              <a:t> + 6</a:t>
            </a:r>
            <a:r>
              <a:rPr i="1" sz="1500">
                <a:solidFill>
                  <a:srgbClr val="EC1D24"/>
                </a:solidFill>
              </a:rPr>
              <a:t>x</a:t>
            </a:r>
            <a:r>
              <a:rPr sz="1500"/>
              <a:t> + 8 = 0</a:t>
            </a:r>
          </a:p>
        </p:txBody>
      </p:sp>
      <p:sp>
        <p:nvSpPr>
          <p:cNvPr id="171" name="Shape 171"/>
          <p:cNvSpPr/>
          <p:nvPr/>
        </p:nvSpPr>
        <p:spPr>
          <a:xfrm>
            <a:off x="-1343025" y="6194479"/>
            <a:ext cx="7620001" cy="301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tabLst>
                <a:tab pos="2857500" algn="r"/>
                <a:tab pos="6565900" algn="r"/>
              </a:tabLst>
              <a:defRPr sz="1500"/>
            </a:lvl1pPr>
          </a:lstStyle>
          <a:p>
            <a:pPr lvl="0">
              <a:defRPr sz="1800"/>
            </a:pPr>
            <a:r>
              <a:rPr sz="1500"/>
              <a:t>	0 = 0	0 = 0</a:t>
            </a:r>
          </a:p>
        </p:txBody>
      </p:sp>
      <p:grpSp>
        <p:nvGrpSpPr>
          <p:cNvPr id="175" name="Group 175"/>
          <p:cNvGrpSpPr/>
          <p:nvPr/>
        </p:nvGrpSpPr>
        <p:grpSpPr>
          <a:xfrm>
            <a:off x="-1207559" y="5775324"/>
            <a:ext cx="7620001" cy="396931"/>
            <a:chOff x="0" y="0"/>
            <a:chExt cx="7620000" cy="396929"/>
          </a:xfrm>
        </p:grpSpPr>
        <p:sp>
          <p:nvSpPr>
            <p:cNvPr id="172" name="Shape 172"/>
            <p:cNvSpPr/>
            <p:nvPr/>
          </p:nvSpPr>
          <p:spPr>
            <a:xfrm>
              <a:off x="0" y="71437"/>
              <a:ext cx="7620000" cy="3254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4">
                <a:spcBef>
                  <a:spcPts val="1400"/>
                </a:spcBef>
                <a:tabLst>
                  <a:tab pos="2857500" algn="r"/>
                  <a:tab pos="6565900" algn="r"/>
                </a:tabLst>
              </a:pPr>
              <a:r>
                <a:rPr sz="1500">
                  <a:solidFill>
                    <a:srgbClr val="EC1D24"/>
                  </a:solidFill>
                </a:rPr>
                <a:t>(–4)</a:t>
              </a:r>
              <a:r>
                <a:rPr baseline="44800" sz="1500"/>
                <a:t>2</a:t>
              </a:r>
              <a:r>
                <a:rPr sz="1500"/>
                <a:t> + 6</a:t>
              </a:r>
              <a:r>
                <a:rPr sz="1500">
                  <a:solidFill>
                    <a:srgbClr val="EC1D24"/>
                  </a:solidFill>
                </a:rPr>
                <a:t>(–4)</a:t>
              </a:r>
              <a:r>
                <a:rPr sz="1500"/>
                <a:t> + 8 = 0	 </a:t>
              </a:r>
              <a:r>
                <a:rPr sz="1500">
                  <a:solidFill>
                    <a:srgbClr val="EC1D24"/>
                  </a:solidFill>
                </a:rPr>
                <a:t>(–2)</a:t>
              </a:r>
              <a:r>
                <a:rPr baseline="44800" sz="1500"/>
                <a:t>2</a:t>
              </a:r>
              <a:r>
                <a:rPr sz="1500"/>
                <a:t> + 6</a:t>
              </a:r>
              <a:r>
                <a:rPr sz="1500">
                  <a:solidFill>
                    <a:srgbClr val="EC1D24"/>
                  </a:solidFill>
                </a:rPr>
                <a:t>(–2)</a:t>
              </a:r>
              <a:r>
                <a:rPr sz="1500"/>
                <a:t> + 8 = 0</a:t>
              </a:r>
            </a:p>
          </p:txBody>
        </p:sp>
        <p:sp>
          <p:nvSpPr>
            <p:cNvPr id="173" name="Shape 173"/>
            <p:cNvSpPr/>
            <p:nvPr/>
          </p:nvSpPr>
          <p:spPr>
            <a:xfrm>
              <a:off x="2476500" y="0"/>
              <a:ext cx="428625"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vl1pPr>
            </a:lstStyle>
            <a:p>
              <a:pPr lvl="0">
                <a:defRPr b="0" sz="1800"/>
              </a:pPr>
              <a:r>
                <a:rPr b="1" sz="1200"/>
                <a:t> ?</a:t>
              </a:r>
            </a:p>
          </p:txBody>
        </p:sp>
        <p:sp>
          <p:nvSpPr>
            <p:cNvPr id="174" name="Shape 174"/>
            <p:cNvSpPr/>
            <p:nvPr/>
          </p:nvSpPr>
          <p:spPr>
            <a:xfrm>
              <a:off x="6191250" y="0"/>
              <a:ext cx="428625"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1" sz="1200"/>
              </a:lvl1pPr>
            </a:lstStyle>
            <a:p>
              <a:pPr lvl="0">
                <a:defRPr b="0" sz="1800"/>
              </a:pPr>
              <a:r>
                <a:rPr b="1" sz="1200"/>
                <a:t> ?</a:t>
              </a:r>
            </a:p>
          </p:txBody>
        </p:sp>
      </p:grpSp>
      <p:pic>
        <p:nvPicPr>
          <p:cNvPr id="176" name="E-5-2-1A-AE.jpg"/>
          <p:cNvPicPr/>
          <p:nvPr/>
        </p:nvPicPr>
        <p:blipFill>
          <a:blip r:embed="rId2">
            <a:extLst/>
          </a:blip>
          <a:stretch>
            <a:fillRect/>
          </a:stretch>
        </p:blipFill>
        <p:spPr>
          <a:xfrm>
            <a:off x="5829300" y="1412875"/>
            <a:ext cx="2933700" cy="2933700"/>
          </a:xfrm>
          <a:prstGeom prst="rect">
            <a:avLst/>
          </a:prstGeom>
          <a:ln w="12700">
            <a:miter lim="400000"/>
          </a:ln>
        </p:spPr>
      </p:pic>
      <p:sp>
        <p:nvSpPr>
          <p:cNvPr id="177" name="Shape 177"/>
          <p:cNvSpPr/>
          <p:nvPr/>
        </p:nvSpPr>
        <p:spPr>
          <a:xfrm>
            <a:off x="699272" y="2898359"/>
            <a:ext cx="4708040" cy="9488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500"/>
              <a:t>CHECK (on calculator): </a:t>
            </a:r>
            <a:endParaRPr sz="1500"/>
          </a:p>
          <a:p>
            <a:pPr lvl="0" marL="300789" indent="-300789">
              <a:buSzPct val="100000"/>
              <a:buAutoNum type="arabicParenR" startAt="1"/>
            </a:pPr>
            <a:r>
              <a:rPr sz="1500"/>
              <a:t>Enter equation in Y1</a:t>
            </a:r>
            <a:endParaRPr sz="1500"/>
          </a:p>
          <a:p>
            <a:pPr lvl="0" marL="300789" indent="-300789">
              <a:buSzPct val="100000"/>
              <a:buAutoNum type="arabicParenR" startAt="1"/>
            </a:pPr>
            <a:r>
              <a:rPr sz="1500"/>
              <a:t>Enter Y2=0</a:t>
            </a:r>
            <a:endParaRPr sz="1500"/>
          </a:p>
          <a:p>
            <a:pPr lvl="0" marL="300789" indent="-300789">
              <a:buSzPct val="100000"/>
              <a:buAutoNum type="arabicParenR" startAt="1"/>
            </a:pPr>
            <a:r>
              <a:rPr sz="1500"/>
              <a:t>Find intersection(s) of the lines.</a:t>
            </a:r>
          </a:p>
        </p:txBody>
      </p:sp>
      <p:pic>
        <p:nvPicPr>
          <p:cNvPr id="178" name="pasted-image.png"/>
          <p:cNvPicPr/>
          <p:nvPr/>
        </p:nvPicPr>
        <p:blipFill>
          <a:blip r:embed="rId3">
            <a:extLst/>
          </a:blip>
          <a:stretch>
            <a:fillRect/>
          </a:stretch>
        </p:blipFill>
        <p:spPr>
          <a:xfrm>
            <a:off x="88899" y="3886199"/>
            <a:ext cx="2463801" cy="1651001"/>
          </a:xfrm>
          <a:prstGeom prst="rect">
            <a:avLst/>
          </a:prstGeom>
          <a:ln w="12700">
            <a:miter lim="400000"/>
          </a:ln>
        </p:spPr>
      </p:pic>
      <p:pic>
        <p:nvPicPr>
          <p:cNvPr id="179" name="pasted-image.png"/>
          <p:cNvPicPr/>
          <p:nvPr/>
        </p:nvPicPr>
        <p:blipFill>
          <a:blip r:embed="rId4">
            <a:extLst/>
          </a:blip>
          <a:stretch>
            <a:fillRect/>
          </a:stretch>
        </p:blipFill>
        <p:spPr>
          <a:xfrm>
            <a:off x="2718593" y="3870325"/>
            <a:ext cx="2463801" cy="1651001"/>
          </a:xfrm>
          <a:prstGeom prst="rect">
            <a:avLst/>
          </a:prstGeom>
          <a:ln w="12700">
            <a:miter lim="400000"/>
          </a:ln>
        </p:spPr>
      </p:pic>
      <p:pic>
        <p:nvPicPr>
          <p:cNvPr id="180" name="pasted-image.png"/>
          <p:cNvPicPr/>
          <p:nvPr/>
        </p:nvPicPr>
        <p:blipFill>
          <a:blip r:embed="rId5">
            <a:extLst/>
          </a:blip>
          <a:stretch>
            <a:fillRect/>
          </a:stretch>
        </p:blipFill>
        <p:spPr>
          <a:xfrm>
            <a:off x="5348287" y="4316412"/>
            <a:ext cx="1805289" cy="1209730"/>
          </a:xfrm>
          <a:prstGeom prst="rect">
            <a:avLst/>
          </a:prstGeom>
          <a:ln w="12700">
            <a:miter lim="400000"/>
          </a:ln>
        </p:spPr>
      </p:pic>
      <p:sp>
        <p:nvSpPr>
          <p:cNvPr id="181" name="Shape 181"/>
          <p:cNvSpPr/>
          <p:nvPr/>
        </p:nvSpPr>
        <p:spPr>
          <a:xfrm>
            <a:off x="1663699" y="6121513"/>
            <a:ext cx="337058"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spcBef>
                <a:spcPts val="1400"/>
              </a:spcBef>
              <a:defRPr sz="2400">
                <a:solidFill>
                  <a:srgbClr val="E01B22"/>
                </a:solidFill>
                <a:latin typeface="Wingdings"/>
                <a:ea typeface="Wingdings"/>
                <a:cs typeface="Wingdings"/>
                <a:sym typeface="Wingdings"/>
              </a:defRPr>
            </a:lvl1pPr>
          </a:lstStyle>
          <a:p>
            <a:pPr lvl="0">
              <a:defRPr sz="1800">
                <a:solidFill>
                  <a:srgbClr val="000000"/>
                </a:solidFill>
              </a:defRPr>
            </a:pPr>
            <a:r>
              <a:rPr sz="2400">
                <a:solidFill>
                  <a:srgbClr val="E01B22"/>
                </a:solidFill>
              </a:rPr>
              <a:t>✓</a:t>
            </a:r>
          </a:p>
        </p:txBody>
      </p:sp>
      <p:sp>
        <p:nvSpPr>
          <p:cNvPr id="182" name="Shape 182"/>
          <p:cNvSpPr/>
          <p:nvPr/>
        </p:nvSpPr>
        <p:spPr>
          <a:xfrm>
            <a:off x="5313109" y="6132751"/>
            <a:ext cx="337057"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spcBef>
                <a:spcPts val="1400"/>
              </a:spcBef>
              <a:defRPr sz="2400">
                <a:solidFill>
                  <a:srgbClr val="E01B22"/>
                </a:solidFill>
                <a:latin typeface="Wingdings"/>
                <a:ea typeface="Wingdings"/>
                <a:cs typeface="Wingdings"/>
                <a:sym typeface="Wingdings"/>
              </a:defRPr>
            </a:lvl1pPr>
          </a:lstStyle>
          <a:p>
            <a:pPr lvl="0">
              <a:defRPr sz="1800">
                <a:solidFill>
                  <a:srgbClr val="000000"/>
                </a:solidFill>
              </a:defRPr>
            </a:pPr>
            <a:r>
              <a:rPr sz="2400">
                <a:solidFill>
                  <a:srgbClr val="E01B22"/>
                </a:solidFill>
              </a:rPr>
              <a:t>✓</a:t>
            </a:r>
          </a:p>
        </p:txBody>
      </p:sp>
      <p:pic>
        <p:nvPicPr>
          <p:cNvPr id="183" name="pasted-image.png"/>
          <p:cNvPicPr/>
          <p:nvPr/>
        </p:nvPicPr>
        <p:blipFill>
          <a:blip r:embed="rId6">
            <a:extLst/>
          </a:blip>
          <a:stretch>
            <a:fillRect/>
          </a:stretch>
        </p:blipFill>
        <p:spPr>
          <a:xfrm>
            <a:off x="7200900" y="4316412"/>
            <a:ext cx="2232860" cy="1496247"/>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8">
                                            <p:bg/>
                                          </p:spTgt>
                                        </p:tgtEl>
                                        <p:attrNameLst>
                                          <p:attrName>style.visibility</p:attrName>
                                        </p:attrNameLst>
                                      </p:cBhvr>
                                      <p:to>
                                        <p:strVal val="visible"/>
                                      </p:to>
                                    </p:set>
                                    <p:animEffect filter="wipe(left)" transition="in">
                                      <p:cBhvr>
                                        <p:cTn id="7" dur="500"/>
                                        <p:tgtEl>
                                          <p:spTgt spid="168">
                                            <p:bg/>
                                          </p:spTgt>
                                        </p:tgtEl>
                                      </p:cBhvr>
                                    </p:animEffect>
                                  </p:childTnLst>
                                </p:cTn>
                              </p:par>
                              <p:par>
                                <p:cTn id="8" presetClass="entr" presetSubtype="8" presetID="22" grpId="1" fill="hold">
                                  <p:stCondLst>
                                    <p:cond delay="0"/>
                                  </p:stCondLst>
                                  <p:iterate type="el" backwards="0">
                                    <p:tmAbs val="0"/>
                                  </p:iterate>
                                  <p:childTnLst>
                                    <p:set>
                                      <p:cBhvr>
                                        <p:cTn id="9" fill="hold"/>
                                        <p:tgtEl>
                                          <p:spTgt spid="168">
                                            <p:txEl>
                                              <p:pRg st="0" end="0"/>
                                            </p:txEl>
                                          </p:spTgt>
                                        </p:tgtEl>
                                        <p:attrNameLst>
                                          <p:attrName>style.visibility</p:attrName>
                                        </p:attrNameLst>
                                      </p:cBhvr>
                                      <p:to>
                                        <p:strVal val="visible"/>
                                      </p:to>
                                    </p:set>
                                    <p:animEffect filter="wipe(left)" transition="in">
                                      <p:cBhvr>
                                        <p:cTn id="10" dur="500"/>
                                        <p:tgtEl>
                                          <p:spTgt spid="168">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176"/>
                                        </p:tgtEl>
                                        <p:attrNameLst>
                                          <p:attrName>style.visibility</p:attrName>
                                        </p:attrNameLst>
                                      </p:cBhvr>
                                      <p:to>
                                        <p:strVal val="visible"/>
                                      </p:to>
                                    </p:set>
                                    <p:animEffect filter="wipe(left)" transition="in">
                                      <p:cBhvr>
                                        <p:cTn id="14" dur="500"/>
                                        <p:tgtEl>
                                          <p:spTgt spid="176"/>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169">
                                            <p:bg/>
                                          </p:spTgt>
                                        </p:tgtEl>
                                        <p:attrNameLst>
                                          <p:attrName>style.visibility</p:attrName>
                                        </p:attrNameLst>
                                      </p:cBhvr>
                                      <p:to>
                                        <p:strVal val="visible"/>
                                      </p:to>
                                    </p:set>
                                    <p:animEffect filter="wipe(left)" transition="in">
                                      <p:cBhvr>
                                        <p:cTn id="19" dur="500"/>
                                        <p:tgtEl>
                                          <p:spTgt spid="169">
                                            <p:bg/>
                                          </p:spTgt>
                                        </p:tgtEl>
                                      </p:cBhvr>
                                    </p:animEffect>
                                  </p:childTnLst>
                                </p:cTn>
                              </p:par>
                              <p:par>
                                <p:cTn id="20" presetClass="entr" presetSubtype="8" presetID="22" grpId="3" fill="hold">
                                  <p:stCondLst>
                                    <p:cond delay="0"/>
                                  </p:stCondLst>
                                  <p:iterate type="el" backwards="0">
                                    <p:tmAbs val="0"/>
                                  </p:iterate>
                                  <p:childTnLst>
                                    <p:set>
                                      <p:cBhvr>
                                        <p:cTn id="21" fill="hold"/>
                                        <p:tgtEl>
                                          <p:spTgt spid="169">
                                            <p:txEl>
                                              <p:pRg st="0" end="0"/>
                                            </p:txEl>
                                          </p:spTgt>
                                        </p:tgtEl>
                                        <p:attrNameLst>
                                          <p:attrName>style.visibility</p:attrName>
                                        </p:attrNameLst>
                                      </p:cBhvr>
                                      <p:to>
                                        <p:strVal val="visible"/>
                                      </p:to>
                                    </p:set>
                                    <p:animEffect filter="wipe(left)" transition="in">
                                      <p:cBhvr>
                                        <p:cTn id="22" dur="500"/>
                                        <p:tgtEl>
                                          <p:spTgt spid="16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4" fill="hold">
                                  <p:stCondLst>
                                    <p:cond delay="0"/>
                                  </p:stCondLst>
                                  <p:iterate type="el" backwards="0">
                                    <p:tmAbs val="0"/>
                                  </p:iterate>
                                  <p:childTnLst>
                                    <p:set>
                                      <p:cBhvr>
                                        <p:cTn id="26" fill="hold"/>
                                        <p:tgtEl>
                                          <p:spTgt spid="170"/>
                                        </p:tgtEl>
                                        <p:attrNameLst>
                                          <p:attrName>style.visibility</p:attrName>
                                        </p:attrNameLst>
                                      </p:cBhvr>
                                      <p:to>
                                        <p:strVal val="visible"/>
                                      </p:to>
                                    </p:set>
                                    <p:animEffect filter="wipe(left)" transition="in">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5" fill="hold">
                                  <p:stCondLst>
                                    <p:cond delay="0"/>
                                  </p:stCondLst>
                                  <p:iterate type="el" backwards="0">
                                    <p:tmAbs val="0"/>
                                  </p:iterate>
                                  <p:childTnLst>
                                    <p:set>
                                      <p:cBhvr>
                                        <p:cTn id="31" fill="hold"/>
                                        <p:tgtEl>
                                          <p:spTgt spid="175"/>
                                        </p:tgtEl>
                                        <p:attrNameLst>
                                          <p:attrName>style.visibility</p:attrName>
                                        </p:attrNameLst>
                                      </p:cBhvr>
                                      <p:to>
                                        <p:strVal val="visible"/>
                                      </p:to>
                                    </p:set>
                                    <p:animEffect filter="wipe(left)" transition="in">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6" fill="hold">
                                  <p:stCondLst>
                                    <p:cond delay="0"/>
                                  </p:stCondLst>
                                  <p:iterate type="el" backwards="0">
                                    <p:tmAbs val="0"/>
                                  </p:iterate>
                                  <p:childTnLst>
                                    <p:set>
                                      <p:cBhvr>
                                        <p:cTn id="36" fill="hold"/>
                                        <p:tgtEl>
                                          <p:spTgt spid="171"/>
                                        </p:tgtEl>
                                        <p:attrNameLst>
                                          <p:attrName>style.visibility</p:attrName>
                                        </p:attrNameLst>
                                      </p:cBhvr>
                                      <p:to>
                                        <p:strVal val="visible"/>
                                      </p:to>
                                    </p:set>
                                    <p:animEffect filter="wipe(left)" transition="in">
                                      <p:cBhvr>
                                        <p:cTn id="37" dur="500"/>
                                        <p:tgtEl>
                                          <p:spTgt spid="171"/>
                                        </p:tgtEl>
                                      </p:cBhvr>
                                    </p:animEffect>
                                  </p:childTnLst>
                                </p:cTn>
                              </p:par>
                            </p:childTnLst>
                          </p:cTn>
                        </p:par>
                        <p:par>
                          <p:cTn id="38" fill="hold">
                            <p:stCondLst>
                              <p:cond delay="500"/>
                            </p:stCondLst>
                            <p:childTnLst>
                              <p:par>
                                <p:cTn id="39" nodeType="afterEffect" presetClass="entr" presetSubtype="8" presetID="22" grpId="7" fill="hold">
                                  <p:stCondLst>
                                    <p:cond delay="0"/>
                                  </p:stCondLst>
                                  <p:iterate type="el" backwards="0">
                                    <p:tmAbs val="0"/>
                                  </p:iterate>
                                  <p:childTnLst>
                                    <p:set>
                                      <p:cBhvr>
                                        <p:cTn id="40" fill="hold"/>
                                        <p:tgtEl>
                                          <p:spTgt spid="181"/>
                                        </p:tgtEl>
                                        <p:attrNameLst>
                                          <p:attrName>style.visibility</p:attrName>
                                        </p:attrNameLst>
                                      </p:cBhvr>
                                      <p:to>
                                        <p:strVal val="visible"/>
                                      </p:to>
                                    </p:set>
                                    <p:animEffect filter="wipe(left)" transition="in">
                                      <p:cBhvr>
                                        <p:cTn id="41" dur="500"/>
                                        <p:tgtEl>
                                          <p:spTgt spid="181"/>
                                        </p:tgtEl>
                                      </p:cBhvr>
                                    </p:animEffect>
                                  </p:childTnLst>
                                </p:cTn>
                              </p:par>
                            </p:childTnLst>
                          </p:cTn>
                        </p:par>
                        <p:par>
                          <p:cTn id="42" fill="hold">
                            <p:stCondLst>
                              <p:cond delay="1000"/>
                            </p:stCondLst>
                            <p:childTnLst>
                              <p:par>
                                <p:cTn id="43" nodeType="afterEffect" presetClass="entr" presetSubtype="8" presetID="22" grpId="8" fill="hold">
                                  <p:stCondLst>
                                    <p:cond delay="0"/>
                                  </p:stCondLst>
                                  <p:iterate type="el" backwards="0">
                                    <p:tmAbs val="0"/>
                                  </p:iterate>
                                  <p:childTnLst>
                                    <p:set>
                                      <p:cBhvr>
                                        <p:cTn id="44" fill="hold"/>
                                        <p:tgtEl>
                                          <p:spTgt spid="182"/>
                                        </p:tgtEl>
                                        <p:attrNameLst>
                                          <p:attrName>style.visibility</p:attrName>
                                        </p:attrNameLst>
                                      </p:cBhvr>
                                      <p:to>
                                        <p:strVal val="visible"/>
                                      </p:to>
                                    </p:set>
                                    <p:animEffect filter="wipe(left)" transition="in">
                                      <p:cBhvr>
                                        <p:cTn id="45"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4"/>
      <p:bldP build="p" bldLvl="5" animBg="1" rev="0" advAuto="0" spid="169" grpId="3"/>
      <p:bldP build="whole" bldLvl="1" animBg="1" rev="0" advAuto="0" spid="171" grpId="6"/>
      <p:bldP build="p" bldLvl="5" animBg="1" rev="0" advAuto="0" spid="168" grpId="1"/>
      <p:bldP build="whole" bldLvl="1" animBg="1" rev="0" advAuto="0" spid="176" grpId="2"/>
      <p:bldP build="whole" bldLvl="1" animBg="1" rev="0" advAuto="0" spid="181" grpId="7"/>
      <p:bldP build="whole" bldLvl="1" animBg="1" rev="0" advAuto="0" spid="175" grpId="5"/>
      <p:bldP build="whole" bldLvl="1" animBg="1" rev="0" advAuto="0" spid="182" grpId="8"/>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FFFFFF"/>
              </a:buClr>
              <a:buAutoNum type="alphaUcPeriod" startAt="1"/>
              <a:defRPr sz="1800"/>
            </a:pPr>
            <a:r>
              <a:rPr sz="3200">
                <a:solidFill>
                  <a:srgbClr val="FFFFFF"/>
                </a:solidFill>
              </a:rPr>
              <a:t>A</a:t>
            </a:r>
            <a:endParaRPr sz="3200">
              <a:solidFill>
                <a:srgbClr val="FFFFFF"/>
              </a:solidFill>
            </a:endParaRPr>
          </a:p>
          <a:p>
            <a:pPr lvl="0" marL="609600" indent="-609600">
              <a:buClr>
                <a:srgbClr val="FFFFFF"/>
              </a:buClr>
              <a:buAutoNum type="alphaUcPeriod" startAt="1"/>
              <a:defRPr sz="1800"/>
            </a:pPr>
            <a:r>
              <a:rPr sz="3200">
                <a:solidFill>
                  <a:srgbClr val="FFFFFF"/>
                </a:solidFill>
              </a:rPr>
              <a:t>B</a:t>
            </a:r>
            <a:endParaRPr sz="3200">
              <a:solidFill>
                <a:srgbClr val="FFFFFF"/>
              </a:solidFill>
            </a:endParaRPr>
          </a:p>
          <a:p>
            <a:pPr lvl="0" marL="609600" indent="-609600">
              <a:buClr>
                <a:srgbClr val="FFFFFF"/>
              </a:buClr>
              <a:buAutoNum type="alphaUcPeriod" startAt="1"/>
              <a:defRPr sz="1800"/>
            </a:pPr>
            <a:r>
              <a:rPr sz="3200">
                <a:solidFill>
                  <a:srgbClr val="FFFFFF"/>
                </a:solidFill>
              </a:rPr>
              <a:t>C</a:t>
            </a:r>
            <a:endParaRPr sz="3200">
              <a:solidFill>
                <a:srgbClr val="FFFFFF"/>
              </a:solidFill>
            </a:endParaRPr>
          </a:p>
          <a:p>
            <a:pPr lvl="0" marL="609600" indent="-609600">
              <a:buClr>
                <a:srgbClr val="FFFFFF"/>
              </a:buClr>
              <a:buAutoNum type="alphaUcPeriod" startAt="1"/>
              <a:defRPr sz="1800"/>
            </a:pPr>
            <a:r>
              <a:rPr sz="3200">
                <a:solidFill>
                  <a:srgbClr val="FFFFFF"/>
                </a:solidFill>
              </a:rPr>
              <a:t>D</a:t>
            </a:r>
          </a:p>
        </p:txBody>
      </p:sp>
      <p:sp>
        <p:nvSpPr>
          <p:cNvPr id="186" name="Shape 186"/>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1</a:t>
            </a:r>
          </a:p>
        </p:txBody>
      </p:sp>
      <p:sp>
        <p:nvSpPr>
          <p:cNvPr id="187" name="Shape 187"/>
          <p:cNvSpPr/>
          <p:nvPr/>
        </p:nvSpPr>
        <p:spPr>
          <a:xfrm>
            <a:off x="476250" y="1285875"/>
            <a:ext cx="8020050" cy="4614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pPr>
            <a:r>
              <a:rPr b="1" sz="2400">
                <a:solidFill>
                  <a:srgbClr val="00539D"/>
                </a:solidFill>
              </a:rPr>
              <a:t>Solve </a:t>
            </a:r>
            <a:r>
              <a:rPr b="1" i="1" sz="2400">
                <a:solidFill>
                  <a:srgbClr val="00539D"/>
                </a:solidFill>
              </a:rPr>
              <a:t>x</a:t>
            </a:r>
            <a:r>
              <a:rPr b="1" baseline="40000" sz="2400">
                <a:solidFill>
                  <a:srgbClr val="00539D"/>
                </a:solidFill>
              </a:rPr>
              <a:t>2</a:t>
            </a:r>
            <a:r>
              <a:rPr b="1" sz="2400">
                <a:solidFill>
                  <a:srgbClr val="00539D"/>
                </a:solidFill>
              </a:rPr>
              <a:t> + 2</a:t>
            </a:r>
            <a:r>
              <a:rPr b="1" i="1" sz="2400">
                <a:solidFill>
                  <a:srgbClr val="00539D"/>
                </a:solidFill>
              </a:rPr>
              <a:t>x</a:t>
            </a:r>
            <a:r>
              <a:rPr b="1" sz="2400">
                <a:solidFill>
                  <a:srgbClr val="00539D"/>
                </a:solidFill>
              </a:rPr>
              <a:t> – 3 = 0 by graphing.</a:t>
            </a:r>
          </a:p>
        </p:txBody>
      </p:sp>
      <p:pic>
        <p:nvPicPr>
          <p:cNvPr id="188"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89" name="CheckPointICON.jpg"/>
          <p:cNvPicPr/>
          <p:nvPr/>
        </p:nvPicPr>
        <p:blipFill>
          <a:blip r:embed="rId3">
            <a:extLst/>
          </a:blip>
          <a:stretch>
            <a:fillRect/>
          </a:stretch>
        </p:blipFill>
        <p:spPr>
          <a:xfrm>
            <a:off x="7467600" y="747712"/>
            <a:ext cx="1222375" cy="376238"/>
          </a:xfrm>
          <a:prstGeom prst="rect">
            <a:avLst/>
          </a:prstGeom>
          <a:ln w="12700">
            <a:miter lim="400000"/>
          </a:ln>
        </p:spPr>
      </p:pic>
      <p:graphicFrame>
        <p:nvGraphicFramePr>
          <p:cNvPr id="190" name="Chart 190"/>
          <p:cNvGraphicFramePr/>
          <p:nvPr/>
        </p:nvGraphicFramePr>
        <p:xfrm>
          <a:off x="7070395" y="4371909"/>
          <a:ext cx="1659718" cy="1880799"/>
        </p:xfrm>
        <a:graphic xmlns:a="http://schemas.openxmlformats.org/drawingml/2006/main">
          <a:graphicData uri="http://schemas.openxmlformats.org/drawingml/2006/chart">
            <c:chart xmlns:c="http://schemas.openxmlformats.org/drawingml/2006/chart" r:id="rId4"/>
          </a:graphicData>
        </a:graphic>
      </p:graphicFrame>
      <p:grpSp>
        <p:nvGrpSpPr>
          <p:cNvPr id="200" name="Group 200"/>
          <p:cNvGrpSpPr/>
          <p:nvPr/>
        </p:nvGrpSpPr>
        <p:grpSpPr>
          <a:xfrm>
            <a:off x="857250" y="1790700"/>
            <a:ext cx="5789613" cy="4532968"/>
            <a:chOff x="0" y="0"/>
            <a:chExt cx="5789612" cy="4532967"/>
          </a:xfrm>
        </p:grpSpPr>
        <p:pic>
          <p:nvPicPr>
            <p:cNvPr id="191" name="ALG2_05_21.jpg"/>
            <p:cNvPicPr/>
            <p:nvPr/>
          </p:nvPicPr>
          <p:blipFill>
            <a:blip r:embed="rId5">
              <a:extLst/>
            </a:blip>
            <a:stretch>
              <a:fillRect/>
            </a:stretch>
          </p:blipFill>
          <p:spPr>
            <a:xfrm>
              <a:off x="3711575" y="0"/>
              <a:ext cx="2074863" cy="1798638"/>
            </a:xfrm>
            <a:prstGeom prst="rect">
              <a:avLst/>
            </a:prstGeom>
            <a:ln w="12700" cap="flat">
              <a:noFill/>
              <a:miter lim="400000"/>
            </a:ln>
            <a:effectLst/>
          </p:spPr>
        </p:pic>
        <p:pic>
          <p:nvPicPr>
            <p:cNvPr id="192" name="ALG2_05_23.jpg"/>
            <p:cNvPicPr/>
            <p:nvPr/>
          </p:nvPicPr>
          <p:blipFill>
            <a:blip r:embed="rId6">
              <a:extLst/>
            </a:blip>
            <a:stretch>
              <a:fillRect/>
            </a:stretch>
          </p:blipFill>
          <p:spPr>
            <a:xfrm>
              <a:off x="3687762" y="2389187"/>
              <a:ext cx="2101851" cy="1838326"/>
            </a:xfrm>
            <a:prstGeom prst="rect">
              <a:avLst/>
            </a:prstGeom>
            <a:ln w="12700" cap="flat">
              <a:noFill/>
              <a:miter lim="400000"/>
            </a:ln>
            <a:effectLst/>
          </p:spPr>
        </p:pic>
        <p:sp>
          <p:nvSpPr>
            <p:cNvPr id="193" name="Shape 193"/>
            <p:cNvSpPr/>
            <p:nvPr/>
          </p:nvSpPr>
          <p:spPr>
            <a:xfrm>
              <a:off x="0" y="269875"/>
              <a:ext cx="5238750" cy="22617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marL="533400" indent="-533400">
                <a:lnSpc>
                  <a:spcPct val="90000"/>
                </a:lnSpc>
                <a:spcBef>
                  <a:spcPts val="1700"/>
                </a:spcBef>
                <a:tabLst>
                  <a:tab pos="3086100" algn="l"/>
                </a:tabLst>
              </a:pPr>
              <a:r>
                <a:rPr b="1" sz="2400">
                  <a:solidFill>
                    <a:srgbClr val="00539D"/>
                  </a:solidFill>
                </a:rPr>
                <a:t>A.</a:t>
              </a:r>
              <a:r>
                <a:rPr b="1" sz="2400"/>
                <a:t>		</a:t>
              </a:r>
              <a:r>
                <a:rPr b="1" sz="2400">
                  <a:solidFill>
                    <a:srgbClr val="00539D"/>
                  </a:solidFill>
                </a:rPr>
                <a:t>B.</a:t>
              </a:r>
              <a:br>
                <a:rPr b="1" sz="2400">
                  <a:solidFill>
                    <a:srgbClr val="00539D"/>
                  </a:solidFill>
                </a:rPr>
              </a:br>
              <a:r>
                <a:rPr b="1" sz="2400"/>
                <a:t>	</a:t>
              </a:r>
              <a:br>
                <a:rPr b="1" sz="2400"/>
              </a:br>
              <a:br>
                <a:rPr b="1" sz="2400"/>
              </a:br>
              <a:br>
                <a:rPr b="1" sz="2400"/>
              </a:br>
              <a:endParaRPr b="1" sz="2400"/>
            </a:p>
            <a:p>
              <a:pPr lvl="0" marL="533400" indent="-533400">
                <a:lnSpc>
                  <a:spcPct val="90000"/>
                </a:lnSpc>
                <a:spcBef>
                  <a:spcPts val="1700"/>
                </a:spcBef>
                <a:tabLst>
                  <a:tab pos="3086100" algn="l"/>
                </a:tabLst>
              </a:pPr>
              <a:r>
                <a:rPr b="1" sz="2400">
                  <a:solidFill>
                    <a:srgbClr val="00539D"/>
                  </a:solidFill>
                </a:rPr>
                <a:t>C.</a:t>
              </a:r>
              <a:r>
                <a:rPr b="1" sz="2400"/>
                <a:t>		</a:t>
              </a:r>
              <a:r>
                <a:rPr b="1" sz="2400">
                  <a:solidFill>
                    <a:srgbClr val="00539D"/>
                  </a:solidFill>
                </a:rPr>
                <a:t>D.</a:t>
              </a:r>
              <a:r>
                <a:rPr b="1" sz="2400"/>
                <a:t>	</a:t>
              </a:r>
            </a:p>
          </p:txBody>
        </p:sp>
        <p:pic>
          <p:nvPicPr>
            <p:cNvPr id="194" name="ALG2_05_20.jpg"/>
            <p:cNvPicPr/>
            <p:nvPr/>
          </p:nvPicPr>
          <p:blipFill>
            <a:blip r:embed="rId7">
              <a:extLst/>
            </a:blip>
            <a:stretch>
              <a:fillRect/>
            </a:stretch>
          </p:blipFill>
          <p:spPr>
            <a:xfrm>
              <a:off x="708025" y="0"/>
              <a:ext cx="2074863" cy="1798638"/>
            </a:xfrm>
            <a:prstGeom prst="rect">
              <a:avLst/>
            </a:prstGeom>
            <a:ln w="12700" cap="flat">
              <a:noFill/>
              <a:miter lim="400000"/>
            </a:ln>
            <a:effectLst/>
          </p:spPr>
        </p:pic>
        <p:pic>
          <p:nvPicPr>
            <p:cNvPr id="195" name="ALG2_05_22.jpg"/>
            <p:cNvPicPr/>
            <p:nvPr/>
          </p:nvPicPr>
          <p:blipFill>
            <a:blip r:embed="rId8">
              <a:extLst/>
            </a:blip>
            <a:stretch>
              <a:fillRect/>
            </a:stretch>
          </p:blipFill>
          <p:spPr>
            <a:xfrm>
              <a:off x="714375" y="2389187"/>
              <a:ext cx="2138363" cy="1827213"/>
            </a:xfrm>
            <a:prstGeom prst="rect">
              <a:avLst/>
            </a:prstGeom>
            <a:ln w="12700" cap="flat">
              <a:noFill/>
              <a:miter lim="400000"/>
            </a:ln>
            <a:effectLst/>
          </p:spPr>
        </p:pic>
        <p:sp>
          <p:nvSpPr>
            <p:cNvPr id="196" name="Shape 196"/>
            <p:cNvSpPr/>
            <p:nvPr/>
          </p:nvSpPr>
          <p:spPr>
            <a:xfrm>
              <a:off x="666750" y="4219575"/>
              <a:ext cx="96202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–3, 1</a:t>
              </a:r>
            </a:p>
          </p:txBody>
        </p:sp>
        <p:sp>
          <p:nvSpPr>
            <p:cNvPr id="197" name="Shape 197"/>
            <p:cNvSpPr/>
            <p:nvPr/>
          </p:nvSpPr>
          <p:spPr>
            <a:xfrm>
              <a:off x="3971925" y="4219575"/>
              <a:ext cx="96202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–1, 3</a:t>
              </a:r>
            </a:p>
          </p:txBody>
        </p:sp>
        <p:sp>
          <p:nvSpPr>
            <p:cNvPr id="198" name="Shape 198"/>
            <p:cNvSpPr/>
            <p:nvPr/>
          </p:nvSpPr>
          <p:spPr>
            <a:xfrm>
              <a:off x="666750" y="1809750"/>
              <a:ext cx="96202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–3, 1</a:t>
              </a:r>
            </a:p>
          </p:txBody>
        </p:sp>
        <p:sp>
          <p:nvSpPr>
            <p:cNvPr id="199" name="Shape 199"/>
            <p:cNvSpPr/>
            <p:nvPr/>
          </p:nvSpPr>
          <p:spPr>
            <a:xfrm>
              <a:off x="3971925" y="1809750"/>
              <a:ext cx="96202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900"/>
                </a:spcBef>
                <a:defRPr sz="1600"/>
              </a:lvl1pPr>
            </a:lstStyle>
            <a:p>
              <a:pPr lvl="0">
                <a:defRPr sz="1800"/>
              </a:pPr>
              <a:r>
                <a:rPr sz="1600"/>
                <a:t>–1, 3</a:t>
              </a:r>
            </a:p>
          </p:txBody>
        </p:sp>
      </p:grpSp>
      <p:sp>
        <p:nvSpPr>
          <p:cNvPr id="201" name="Shape 201"/>
          <p:cNvSpPr/>
          <p:nvPr/>
        </p:nvSpPr>
        <p:spPr>
          <a:xfrm>
            <a:off x="866775" y="2038350"/>
            <a:ext cx="457200"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8"/>
                                        </p:tgtEl>
                                        <p:attrNameLst>
                                          <p:attrName>style.visibility</p:attrName>
                                        </p:attrNameLst>
                                      </p:cBhvr>
                                      <p:to>
                                        <p:strVal val="visible"/>
                                      </p:to>
                                    </p:set>
                                    <p:animEffect filter="wipe(left)" transition="in">
                                      <p:cBhvr>
                                        <p:cTn id="7" dur="500"/>
                                        <p:tgtEl>
                                          <p:spTgt spid="18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89"/>
                                        </p:tgtEl>
                                        <p:attrNameLst>
                                          <p:attrName>style.visibility</p:attrName>
                                        </p:attrNameLst>
                                      </p:cBhvr>
                                      <p:to>
                                        <p:strVal val="visible"/>
                                      </p:to>
                                    </p:set>
                                    <p:animEffect filter="fade" transition="in">
                                      <p:cBhvr>
                                        <p:cTn id="11" dur="500"/>
                                        <p:tgtEl>
                                          <p:spTgt spid="18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87"/>
                                        </p:tgtEl>
                                        <p:attrNameLst>
                                          <p:attrName>style.visibility</p:attrName>
                                        </p:attrNameLst>
                                      </p:cBhvr>
                                      <p:to>
                                        <p:strVal val="visible"/>
                                      </p:to>
                                    </p:set>
                                    <p:animEffect filter="wipe(left)" transition="in">
                                      <p:cBhvr>
                                        <p:cTn id="15" dur="500"/>
                                        <p:tgtEl>
                                          <p:spTgt spid="187"/>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00"/>
                                        </p:tgtEl>
                                        <p:attrNameLst>
                                          <p:attrName>style.visibility</p:attrName>
                                        </p:attrNameLst>
                                      </p:cBhvr>
                                      <p:to>
                                        <p:strVal val="visible"/>
                                      </p:to>
                                    </p:set>
                                    <p:animEffect filter="wipe(left)" transition="in">
                                      <p:cBhvr>
                                        <p:cTn id="19" dur="500"/>
                                        <p:tgtEl>
                                          <p:spTgt spid="20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1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201"/>
                                        </p:tgtEl>
                                        <p:attrNameLst>
                                          <p:attrName>style.visibility</p:attrName>
                                        </p:attrNameLst>
                                      </p:cBhvr>
                                      <p:to>
                                        <p:strVal val="visible"/>
                                      </p:to>
                                    </p:set>
                                    <p:anim calcmode="lin" valueType="num">
                                      <p:cBhvr>
                                        <p:cTn id="28" dur="80" fill="hold"/>
                                        <p:tgtEl>
                                          <p:spTgt spid="201"/>
                                        </p:tgtEl>
                                        <p:attrNameLst>
                                          <p:attrName>ppt_x</p:attrName>
                                        </p:attrNameLst>
                                      </p:cBhvr>
                                      <p:tavLst>
                                        <p:tav tm="0">
                                          <p:val>
                                            <p:strVal val="#ppt_x"/>
                                          </p:val>
                                        </p:tav>
                                        <p:tav tm="100000">
                                          <p:val>
                                            <p:strVal val="#ppt_x"/>
                                          </p:val>
                                        </p:tav>
                                      </p:tavLst>
                                    </p:anim>
                                    <p:anim calcmode="lin" valueType="num">
                                      <p:cBhvr>
                                        <p:cTn id="29" dur="80" fill="hold"/>
                                        <p:tgtEl>
                                          <p:spTgt spid="2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6"/>
      <p:bldP build="whole" bldLvl="1" animBg="1" rev="0" advAuto="0" spid="187" grpId="3"/>
      <p:bldP build="whole" bldLvl="1" animBg="1" rev="0" advAuto="0" spid="189" grpId="2"/>
      <p:bldP build="whole" bldLvl="1" animBg="1" rev="0" advAuto="0" spid="188" grpId="1"/>
      <p:bldP build="whole" bldLvl="1" animBg="1" rev="0" advAuto="0" spid="200" grpId="4"/>
      <p:bldP build="whole" bldLvl="1" animBg="1" rev="0" advAuto="0" spid="190" grpId="5"/>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Concept</a:t>
            </a:r>
          </a:p>
        </p:txBody>
      </p:sp>
      <p:pic>
        <p:nvPicPr>
          <p:cNvPr id="204" name="ALG2-CH05-260-A-KC.jpeg"/>
          <p:cNvPicPr/>
          <p:nvPr/>
        </p:nvPicPr>
        <p:blipFill>
          <a:blip r:embed="rId2">
            <a:extLst/>
          </a:blip>
          <a:stretch>
            <a:fillRect/>
          </a:stretch>
        </p:blipFill>
        <p:spPr>
          <a:xfrm>
            <a:off x="438150" y="1219200"/>
            <a:ext cx="8239125" cy="3060700"/>
          </a:xfrm>
          <a:prstGeom prst="rect">
            <a:avLst/>
          </a:prstGeom>
          <a:ln w="12700">
            <a:miter lim="400000"/>
          </a:ln>
        </p:spPr>
      </p:pic>
    </p:spTree>
  </p:cSld>
  <p:clrMapOvr>
    <a:masterClrMapping/>
  </p:clrMapOvr>
  <p:transition spd="fast" advClick="1">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sp>
        <p:nvSpPr>
          <p:cNvPr id="207" name="Shape 207"/>
          <p:cNvSpPr/>
          <p:nvPr/>
        </p:nvSpPr>
        <p:spPr>
          <a:xfrm>
            <a:off x="2628900" y="771525"/>
            <a:ext cx="5981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CD0000"/>
                </a:solidFill>
              </a:defRPr>
            </a:lvl1pPr>
          </a:lstStyle>
          <a:p>
            <a:pPr lvl="0">
              <a:defRPr b="0" sz="1800">
                <a:solidFill>
                  <a:srgbClr val="000000"/>
                </a:solidFill>
              </a:defRPr>
            </a:pPr>
            <a:r>
              <a:rPr b="1" sz="2000">
                <a:solidFill>
                  <a:srgbClr val="CD0000"/>
                </a:solidFill>
              </a:rPr>
              <a:t>One Real Solution</a:t>
            </a:r>
          </a:p>
        </p:txBody>
      </p:sp>
      <p:sp>
        <p:nvSpPr>
          <p:cNvPr id="208" name="Shape 208"/>
          <p:cNvSpPr/>
          <p:nvPr/>
        </p:nvSpPr>
        <p:spPr>
          <a:xfrm>
            <a:off x="847725" y="1455737"/>
            <a:ext cx="7705725" cy="4614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spcBef>
                <a:spcPts val="500"/>
              </a:spcBef>
            </a:pPr>
            <a:r>
              <a:rPr b="1" sz="2400">
                <a:solidFill>
                  <a:srgbClr val="00539D"/>
                </a:solidFill>
              </a:rPr>
              <a:t>Solve </a:t>
            </a:r>
            <a:r>
              <a:rPr b="1" i="1" sz="2400">
                <a:solidFill>
                  <a:srgbClr val="00539D"/>
                </a:solidFill>
              </a:rPr>
              <a:t>x</a:t>
            </a:r>
            <a:r>
              <a:rPr b="1" baseline="40000" sz="2400">
                <a:solidFill>
                  <a:srgbClr val="00539D"/>
                </a:solidFill>
              </a:rPr>
              <a:t>2</a:t>
            </a:r>
            <a:r>
              <a:rPr b="1" sz="2400">
                <a:solidFill>
                  <a:srgbClr val="00539D"/>
                </a:solidFill>
              </a:rPr>
              <a:t> – 4</a:t>
            </a:r>
            <a:r>
              <a:rPr b="1" i="1" sz="2400">
                <a:solidFill>
                  <a:srgbClr val="00539D"/>
                </a:solidFill>
              </a:rPr>
              <a:t>x</a:t>
            </a:r>
            <a:r>
              <a:rPr b="1" sz="2400">
                <a:solidFill>
                  <a:srgbClr val="00539D"/>
                </a:solidFill>
              </a:rPr>
              <a:t> = –4 by graphing.</a:t>
            </a:r>
          </a:p>
        </p:txBody>
      </p:sp>
      <p:sp>
        <p:nvSpPr>
          <p:cNvPr id="209" name="Shape 209"/>
          <p:cNvSpPr/>
          <p:nvPr/>
        </p:nvSpPr>
        <p:spPr>
          <a:xfrm>
            <a:off x="504825" y="2085975"/>
            <a:ext cx="8382000" cy="4614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spcBef>
                <a:spcPts val="500"/>
              </a:spcBef>
            </a:pPr>
            <a:r>
              <a:rPr sz="2400"/>
              <a:t>Write the equation in </a:t>
            </a:r>
            <a:r>
              <a:rPr i="1" sz="2400"/>
              <a:t>ax</a:t>
            </a:r>
            <a:r>
              <a:rPr baseline="40000" sz="2400"/>
              <a:t>2</a:t>
            </a:r>
            <a:r>
              <a:rPr sz="2400"/>
              <a:t> + </a:t>
            </a:r>
            <a:r>
              <a:rPr i="1" sz="2400"/>
              <a:t>bx</a:t>
            </a:r>
            <a:r>
              <a:rPr sz="2400"/>
              <a:t> + </a:t>
            </a:r>
            <a:r>
              <a:rPr i="1" sz="2400"/>
              <a:t>c</a:t>
            </a:r>
            <a:r>
              <a:rPr sz="2400"/>
              <a:t> = 0 form.</a:t>
            </a:r>
          </a:p>
        </p:txBody>
      </p:sp>
      <p:grpSp>
        <p:nvGrpSpPr>
          <p:cNvPr id="212" name="Group 212"/>
          <p:cNvGrpSpPr/>
          <p:nvPr/>
        </p:nvGrpSpPr>
        <p:grpSpPr>
          <a:xfrm>
            <a:off x="504825" y="2732087"/>
            <a:ext cx="8382000" cy="461454"/>
            <a:chOff x="0" y="0"/>
            <a:chExt cx="8382000" cy="461452"/>
          </a:xfrm>
        </p:grpSpPr>
        <p:sp>
          <p:nvSpPr>
            <p:cNvPr id="210" name="Shape 210"/>
            <p:cNvSpPr/>
            <p:nvPr/>
          </p:nvSpPr>
          <p:spPr>
            <a:xfrm>
              <a:off x="0" y="0"/>
              <a:ext cx="8382000" cy="4614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indent="342900">
                <a:lnSpc>
                  <a:spcPct val="90000"/>
                </a:lnSpc>
                <a:spcBef>
                  <a:spcPts val="500"/>
                </a:spcBef>
                <a:tabLst>
                  <a:tab pos="2857500" algn="l"/>
                  <a:tab pos="5486400" algn="l"/>
                </a:tabLst>
              </a:pPr>
              <a:r>
                <a:rPr i="1" sz="2400"/>
                <a:t>x</a:t>
              </a:r>
              <a:r>
                <a:rPr baseline="40000" sz="2400"/>
                <a:t>2</a:t>
              </a:r>
              <a:r>
                <a:rPr sz="2400"/>
                <a:t> – 4</a:t>
              </a:r>
              <a:r>
                <a:rPr i="1" sz="2400"/>
                <a:t>x</a:t>
              </a:r>
              <a:r>
                <a:rPr sz="2400"/>
                <a:t> = –4	</a:t>
              </a:r>
              <a:r>
                <a:rPr i="1" sz="2400"/>
                <a:t>x</a:t>
              </a:r>
              <a:r>
                <a:rPr baseline="40000" sz="2400"/>
                <a:t>2</a:t>
              </a:r>
              <a:r>
                <a:rPr sz="2400"/>
                <a:t> – 4</a:t>
              </a:r>
              <a:r>
                <a:rPr i="1" sz="2400"/>
                <a:t>x</a:t>
              </a:r>
              <a:r>
                <a:rPr sz="2400"/>
                <a:t> + 4 = 0	Add 4 to each side.</a:t>
              </a:r>
            </a:p>
          </p:txBody>
        </p:sp>
        <p:sp>
          <p:nvSpPr>
            <p:cNvPr id="211" name="Shape 211"/>
            <p:cNvSpPr/>
            <p:nvPr/>
          </p:nvSpPr>
          <p:spPr>
            <a:xfrm>
              <a:off x="2162175" y="192087"/>
              <a:ext cx="685800" cy="1"/>
            </a:xfrm>
            <a:prstGeom prst="line">
              <a:avLst/>
            </a:prstGeom>
            <a:noFill/>
            <a:ln w="28575" cap="flat">
              <a:solidFill>
                <a:srgbClr val="E01B22"/>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sp>
        <p:nvSpPr>
          <p:cNvPr id="213" name="Shape 213"/>
          <p:cNvSpPr/>
          <p:nvPr/>
        </p:nvSpPr>
        <p:spPr>
          <a:xfrm>
            <a:off x="504825" y="3417887"/>
            <a:ext cx="8382000" cy="4614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342900">
              <a:lnSpc>
                <a:spcPct val="90000"/>
              </a:lnSpc>
              <a:spcBef>
                <a:spcPts val="500"/>
              </a:spcBef>
            </a:pPr>
            <a:r>
              <a:rPr sz="2400"/>
              <a:t>Graph the related quadratic function </a:t>
            </a:r>
            <a:r>
              <a:rPr i="1" sz="2400"/>
              <a:t>f</a:t>
            </a:r>
            <a:r>
              <a:rPr sz="2400"/>
              <a:t>(</a:t>
            </a:r>
            <a:r>
              <a:rPr i="1" sz="2400"/>
              <a:t>x</a:t>
            </a:r>
            <a:r>
              <a:rPr sz="2400"/>
              <a:t>) = </a:t>
            </a:r>
            <a:r>
              <a:rPr i="1" sz="2400"/>
              <a:t>x</a:t>
            </a:r>
            <a:r>
              <a:rPr baseline="40000" sz="2400"/>
              <a:t>2</a:t>
            </a:r>
            <a:r>
              <a:rPr sz="2400"/>
              <a:t> – 4</a:t>
            </a:r>
            <a:r>
              <a:rPr i="1" sz="2400"/>
              <a:t>x</a:t>
            </a:r>
            <a:r>
              <a:rPr sz="2400"/>
              <a:t> + 4.</a:t>
            </a:r>
          </a:p>
        </p:txBody>
      </p:sp>
      <p:pic>
        <p:nvPicPr>
          <p:cNvPr id="214" name="ALG2_05_24.jpeg"/>
          <p:cNvPicPr/>
          <p:nvPr/>
        </p:nvPicPr>
        <p:blipFill>
          <a:blip r:embed="rId2">
            <a:extLst/>
          </a:blip>
          <a:stretch>
            <a:fillRect/>
          </a:stretch>
        </p:blipFill>
        <p:spPr>
          <a:xfrm>
            <a:off x="2555875" y="4054475"/>
            <a:ext cx="3975100" cy="993775"/>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Effect filter="wipe(left)" transition="in">
                                      <p:cBhvr>
                                        <p:cTn id="7" dur="500"/>
                                        <p:tgtEl>
                                          <p:spTgt spid="208">
                                            <p:bg/>
                                          </p:spTgt>
                                        </p:tgtEl>
                                      </p:cBhvr>
                                    </p:animEffect>
                                  </p:childTnLst>
                                </p:cTn>
                              </p:par>
                              <p:par>
                                <p:cTn id="8" presetClass="entr" presetSubtype="8" presetID="22" grpId="1" fill="hold">
                                  <p:stCondLst>
                                    <p:cond delay="0"/>
                                  </p:stCondLst>
                                  <p:iterate type="el" backwards="0">
                                    <p:tmAbs val="0"/>
                                  </p:iterate>
                                  <p:childTnLst>
                                    <p:set>
                                      <p:cBhvr>
                                        <p:cTn id="9" fill="hold"/>
                                        <p:tgtEl>
                                          <p:spTgt spid="208">
                                            <p:txEl>
                                              <p:pRg st="0" end="0"/>
                                            </p:txEl>
                                          </p:spTgt>
                                        </p:tgtEl>
                                        <p:attrNameLst>
                                          <p:attrName>style.visibility</p:attrName>
                                        </p:attrNameLst>
                                      </p:cBhvr>
                                      <p:to>
                                        <p:strVal val="visible"/>
                                      </p:to>
                                    </p:set>
                                    <p:animEffect filter="wipe(left)" transition="in">
                                      <p:cBhvr>
                                        <p:cTn id="10" dur="500"/>
                                        <p:tgtEl>
                                          <p:spTgt spid="2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09">
                                            <p:bg/>
                                          </p:spTgt>
                                        </p:tgtEl>
                                        <p:attrNameLst>
                                          <p:attrName>style.visibility</p:attrName>
                                        </p:attrNameLst>
                                      </p:cBhvr>
                                      <p:to>
                                        <p:strVal val="visible"/>
                                      </p:to>
                                    </p:set>
                                    <p:animEffect filter="wipe(left)" transition="in">
                                      <p:cBhvr>
                                        <p:cTn id="15" dur="500"/>
                                        <p:tgtEl>
                                          <p:spTgt spid="209">
                                            <p:bg/>
                                          </p:spTgt>
                                        </p:tgtEl>
                                      </p:cBhvr>
                                    </p:animEffect>
                                  </p:childTnLst>
                                </p:cTn>
                              </p:par>
                              <p:par>
                                <p:cTn id="16" presetClass="entr" presetSubtype="8" presetID="22" grpId="2" fill="hold">
                                  <p:stCondLst>
                                    <p:cond delay="0"/>
                                  </p:stCondLst>
                                  <p:iterate type="el" backwards="0">
                                    <p:tmAbs val="0"/>
                                  </p:iterate>
                                  <p:childTnLst>
                                    <p:set>
                                      <p:cBhvr>
                                        <p:cTn id="17" fill="hold"/>
                                        <p:tgtEl>
                                          <p:spTgt spid="209">
                                            <p:txEl>
                                              <p:pRg st="0" end="0"/>
                                            </p:txEl>
                                          </p:spTgt>
                                        </p:tgtEl>
                                        <p:attrNameLst>
                                          <p:attrName>style.visibility</p:attrName>
                                        </p:attrNameLst>
                                      </p:cBhvr>
                                      <p:to>
                                        <p:strVal val="visible"/>
                                      </p:to>
                                    </p:set>
                                    <p:animEffect filter="wipe(left)" transition="in">
                                      <p:cBhvr>
                                        <p:cTn id="18" dur="500"/>
                                        <p:tgtEl>
                                          <p:spTgt spid="20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12"/>
                                        </p:tgtEl>
                                        <p:attrNameLst>
                                          <p:attrName>style.visibility</p:attrName>
                                        </p:attrNameLst>
                                      </p:cBhvr>
                                      <p:to>
                                        <p:strVal val="visible"/>
                                      </p:to>
                                    </p:set>
                                    <p:animEffect filter="wipe(left)" transition="in">
                                      <p:cBhvr>
                                        <p:cTn id="23" dur="500"/>
                                        <p:tgtEl>
                                          <p:spTgt spid="212"/>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13">
                                            <p:bg/>
                                          </p:spTgt>
                                        </p:tgtEl>
                                        <p:attrNameLst>
                                          <p:attrName>style.visibility</p:attrName>
                                        </p:attrNameLst>
                                      </p:cBhvr>
                                      <p:to>
                                        <p:strVal val="visible"/>
                                      </p:to>
                                    </p:set>
                                    <p:animEffect filter="wipe(left)" transition="in">
                                      <p:cBhvr>
                                        <p:cTn id="28" dur="500"/>
                                        <p:tgtEl>
                                          <p:spTgt spid="213">
                                            <p:bg/>
                                          </p:spTgt>
                                        </p:tgtEl>
                                      </p:cBhvr>
                                    </p:animEffect>
                                  </p:childTnLst>
                                </p:cTn>
                              </p:par>
                              <p:par>
                                <p:cTn id="29" presetClass="entr" presetSubtype="8" presetID="22" grpId="4" fill="hold">
                                  <p:stCondLst>
                                    <p:cond delay="0"/>
                                  </p:stCondLst>
                                  <p:iterate type="el" backwards="0">
                                    <p:tmAbs val="0"/>
                                  </p:iterate>
                                  <p:childTnLst>
                                    <p:set>
                                      <p:cBhvr>
                                        <p:cTn id="30" fill="hold"/>
                                        <p:tgtEl>
                                          <p:spTgt spid="213">
                                            <p:txEl>
                                              <p:pRg st="0" end="0"/>
                                            </p:txEl>
                                          </p:spTgt>
                                        </p:tgtEl>
                                        <p:attrNameLst>
                                          <p:attrName>style.visibility</p:attrName>
                                        </p:attrNameLst>
                                      </p:cBhvr>
                                      <p:to>
                                        <p:strVal val="visible"/>
                                      </p:to>
                                    </p:set>
                                    <p:animEffect filter="wipe(left)" transition="in">
                                      <p:cBhvr>
                                        <p:cTn id="31" dur="500"/>
                                        <p:tgtEl>
                                          <p:spTgt spid="2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1" presetID="22" grpId="5" fill="hold">
                                  <p:stCondLst>
                                    <p:cond delay="0"/>
                                  </p:stCondLst>
                                  <p:iterate type="el" backwards="0">
                                    <p:tmAbs val="0"/>
                                  </p:iterate>
                                  <p:childTnLst>
                                    <p:set>
                                      <p:cBhvr>
                                        <p:cTn id="35" fill="hold"/>
                                        <p:tgtEl>
                                          <p:spTgt spid="214"/>
                                        </p:tgtEl>
                                        <p:attrNameLst>
                                          <p:attrName>style.visibility</p:attrName>
                                        </p:attrNameLst>
                                      </p:cBhvr>
                                      <p:to>
                                        <p:strVal val="visible"/>
                                      </p:to>
                                    </p:set>
                                    <p:animEffect filter="wipe(up)" transition="in">
                                      <p:cBhvr>
                                        <p:cTn id="36"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5"/>
      <p:bldP build="p" bldLvl="5" animBg="1" rev="0" advAuto="0" spid="208" grpId="1"/>
      <p:bldP build="p" bldLvl="5" animBg="1" rev="0" advAuto="0" spid="209" grpId="2"/>
      <p:bldP build="whole" bldLvl="1" animBg="1" rev="0" advAuto="0" spid="212" grpId="3"/>
      <p:bldP build="p" bldLvl="5" animBg="1" rev="0" advAuto="0" spid="213" grpId="4"/>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